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Berthold Block"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Garet" panose="020B0604020202020204" charset="0"/>
      <p:regular r:id="rId28"/>
    </p:embeddedFont>
    <p:embeddedFont>
      <p:font typeface="Garet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2A2ECD-37D6-4D27-A03E-7E05FE88FECA}" v="17" dt="2025-06-11T11:43:45.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1920055" y="0"/>
            <a:ext cx="6367945" cy="6981139"/>
            <a:chOff x="0" y="0"/>
            <a:chExt cx="1677154" cy="1838654"/>
          </a:xfrm>
        </p:grpSpPr>
        <p:sp>
          <p:nvSpPr>
            <p:cNvPr id="3" name="Freeform 3"/>
            <p:cNvSpPr/>
            <p:nvPr/>
          </p:nvSpPr>
          <p:spPr>
            <a:xfrm>
              <a:off x="0" y="0"/>
              <a:ext cx="1677154" cy="1838654"/>
            </a:xfrm>
            <a:custGeom>
              <a:avLst/>
              <a:gdLst/>
              <a:ahLst/>
              <a:cxnLst/>
              <a:rect l="l" t="t" r="r" b="b"/>
              <a:pathLst>
                <a:path w="1677154" h="1838654">
                  <a:moveTo>
                    <a:pt x="0" y="0"/>
                  </a:moveTo>
                  <a:lnTo>
                    <a:pt x="1677154" y="0"/>
                  </a:lnTo>
                  <a:lnTo>
                    <a:pt x="1677154" y="1838654"/>
                  </a:lnTo>
                  <a:lnTo>
                    <a:pt x="0" y="1838654"/>
                  </a:lnTo>
                  <a:close/>
                </a:path>
              </a:pathLst>
            </a:custGeom>
            <a:solidFill>
              <a:srgbClr val="A1D4E1"/>
            </a:solidFill>
          </p:spPr>
        </p:sp>
        <p:sp>
          <p:nvSpPr>
            <p:cNvPr id="4" name="TextBox 4"/>
            <p:cNvSpPr txBox="1"/>
            <p:nvPr/>
          </p:nvSpPr>
          <p:spPr>
            <a:xfrm>
              <a:off x="0" y="0"/>
              <a:ext cx="1677154" cy="1838654"/>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0" y="6954023"/>
            <a:ext cx="3973352" cy="3332977"/>
            <a:chOff x="0" y="0"/>
            <a:chExt cx="1046479" cy="877821"/>
          </a:xfrm>
        </p:grpSpPr>
        <p:sp>
          <p:nvSpPr>
            <p:cNvPr id="6" name="Freeform 6"/>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F1B756"/>
            </a:solidFill>
            <a:ln cap="sq">
              <a:noFill/>
              <a:prstDash val="solid"/>
              <a:miter/>
            </a:ln>
          </p:spPr>
        </p:sp>
        <p:sp>
          <p:nvSpPr>
            <p:cNvPr id="7" name="TextBox 7"/>
            <p:cNvSpPr txBox="1"/>
            <p:nvPr/>
          </p:nvSpPr>
          <p:spPr>
            <a:xfrm>
              <a:off x="0" y="0"/>
              <a:ext cx="1046479" cy="877821"/>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8" name="Group 8"/>
          <p:cNvGrpSpPr/>
          <p:nvPr/>
        </p:nvGrpSpPr>
        <p:grpSpPr>
          <a:xfrm>
            <a:off x="3973352" y="6954023"/>
            <a:ext cx="3973352" cy="3332977"/>
            <a:chOff x="0" y="0"/>
            <a:chExt cx="1046479" cy="877821"/>
          </a:xfrm>
        </p:grpSpPr>
        <p:sp>
          <p:nvSpPr>
            <p:cNvPr id="9" name="Freeform 9"/>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A1D4E1"/>
            </a:solidFill>
          </p:spPr>
        </p:sp>
        <p:sp>
          <p:nvSpPr>
            <p:cNvPr id="10" name="TextBox 10"/>
            <p:cNvSpPr txBox="1"/>
            <p:nvPr/>
          </p:nvSpPr>
          <p:spPr>
            <a:xfrm>
              <a:off x="0" y="0"/>
              <a:ext cx="1046479" cy="877821"/>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7946703" y="6954023"/>
            <a:ext cx="3973352" cy="3332977"/>
            <a:chOff x="0" y="0"/>
            <a:chExt cx="1046479" cy="877821"/>
          </a:xfrm>
        </p:grpSpPr>
        <p:sp>
          <p:nvSpPr>
            <p:cNvPr id="12" name="Freeform 12"/>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F4956F"/>
            </a:solidFill>
          </p:spPr>
        </p:sp>
        <p:sp>
          <p:nvSpPr>
            <p:cNvPr id="13" name="TextBox 13"/>
            <p:cNvSpPr txBox="1"/>
            <p:nvPr/>
          </p:nvSpPr>
          <p:spPr>
            <a:xfrm>
              <a:off x="0" y="0"/>
              <a:ext cx="1046479" cy="877821"/>
            </a:xfrm>
            <a:prstGeom prst="rect">
              <a:avLst/>
            </a:prstGeom>
          </p:spPr>
          <p:txBody>
            <a:bodyPr lIns="50800" tIns="50800" rIns="50800" bIns="50800" rtlCol="0" anchor="ctr"/>
            <a:lstStyle/>
            <a:p>
              <a:pPr algn="ctr">
                <a:lnSpc>
                  <a:spcPts val="2639"/>
                </a:lnSpc>
              </a:pPr>
              <a:endParaRPr/>
            </a:p>
          </p:txBody>
        </p:sp>
      </p:grpSp>
      <p:sp>
        <p:nvSpPr>
          <p:cNvPr id="14" name="Freeform 14"/>
          <p:cNvSpPr/>
          <p:nvPr/>
        </p:nvSpPr>
        <p:spPr>
          <a:xfrm rot="261580">
            <a:off x="12741568" y="854965"/>
            <a:ext cx="4724920" cy="5271209"/>
          </a:xfrm>
          <a:custGeom>
            <a:avLst/>
            <a:gdLst/>
            <a:ahLst/>
            <a:cxnLst/>
            <a:rect l="l" t="t" r="r" b="b"/>
            <a:pathLst>
              <a:path w="4724920" h="5271209">
                <a:moveTo>
                  <a:pt x="0" y="0"/>
                </a:moveTo>
                <a:lnTo>
                  <a:pt x="4724919" y="0"/>
                </a:lnTo>
                <a:lnTo>
                  <a:pt x="4724919" y="5271209"/>
                </a:lnTo>
                <a:lnTo>
                  <a:pt x="0" y="5271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592921" y="7764050"/>
            <a:ext cx="2787510" cy="1712923"/>
          </a:xfrm>
          <a:custGeom>
            <a:avLst/>
            <a:gdLst/>
            <a:ahLst/>
            <a:cxnLst/>
            <a:rect l="l" t="t" r="r" b="b"/>
            <a:pathLst>
              <a:path w="2787510" h="1712923">
                <a:moveTo>
                  <a:pt x="0" y="0"/>
                </a:moveTo>
                <a:lnTo>
                  <a:pt x="2787510" y="0"/>
                </a:lnTo>
                <a:lnTo>
                  <a:pt x="2787510" y="1712923"/>
                </a:lnTo>
                <a:lnTo>
                  <a:pt x="0" y="1712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4550774" y="7583659"/>
            <a:ext cx="2865673" cy="2073705"/>
          </a:xfrm>
          <a:custGeom>
            <a:avLst/>
            <a:gdLst/>
            <a:ahLst/>
            <a:cxnLst/>
            <a:rect l="l" t="t" r="r" b="b"/>
            <a:pathLst>
              <a:path w="2865673" h="2073705">
                <a:moveTo>
                  <a:pt x="0" y="0"/>
                </a:moveTo>
                <a:lnTo>
                  <a:pt x="2865673" y="0"/>
                </a:lnTo>
                <a:lnTo>
                  <a:pt x="2865673" y="2073705"/>
                </a:lnTo>
                <a:lnTo>
                  <a:pt x="0" y="2073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355092" y="7796932"/>
            <a:ext cx="3156575" cy="1647158"/>
          </a:xfrm>
          <a:custGeom>
            <a:avLst/>
            <a:gdLst/>
            <a:ahLst/>
            <a:cxnLst/>
            <a:rect l="l" t="t" r="r" b="b"/>
            <a:pathLst>
              <a:path w="3156575" h="1647158">
                <a:moveTo>
                  <a:pt x="0" y="0"/>
                </a:moveTo>
                <a:lnTo>
                  <a:pt x="3156575" y="0"/>
                </a:lnTo>
                <a:lnTo>
                  <a:pt x="3156575" y="1647158"/>
                </a:lnTo>
                <a:lnTo>
                  <a:pt x="0" y="1647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0141516" y="7359135"/>
            <a:ext cx="8421171" cy="2117838"/>
          </a:xfrm>
          <a:prstGeom prst="rect">
            <a:avLst/>
          </a:prstGeom>
        </p:spPr>
        <p:txBody>
          <a:bodyPr lIns="0" tIns="0" rIns="0" bIns="0" rtlCol="0" anchor="t">
            <a:spAutoFit/>
          </a:bodyPr>
          <a:lstStyle/>
          <a:p>
            <a:pPr algn="ctr">
              <a:lnSpc>
                <a:spcPts val="3363"/>
              </a:lnSpc>
            </a:pPr>
            <a:r>
              <a:rPr lang="en-US" sz="2587">
                <a:solidFill>
                  <a:srgbClr val="294069"/>
                </a:solidFill>
                <a:latin typeface="Garet"/>
                <a:ea typeface="Garet"/>
                <a:cs typeface="Garet"/>
                <a:sym typeface="Garet"/>
              </a:rPr>
              <a:t>Presented by:</a:t>
            </a:r>
          </a:p>
          <a:p>
            <a:pPr algn="ctr">
              <a:lnSpc>
                <a:spcPts val="3363"/>
              </a:lnSpc>
            </a:pPr>
            <a:r>
              <a:rPr lang="en-US" sz="2587">
                <a:solidFill>
                  <a:srgbClr val="294069"/>
                </a:solidFill>
                <a:latin typeface="Garet"/>
                <a:ea typeface="Garet"/>
                <a:cs typeface="Garet"/>
                <a:sym typeface="Garet"/>
              </a:rPr>
              <a:t>       Farham Ahmad-BSDSF24A012</a:t>
            </a:r>
          </a:p>
          <a:p>
            <a:pPr algn="ctr">
              <a:lnSpc>
                <a:spcPts val="3363"/>
              </a:lnSpc>
            </a:pPr>
            <a:r>
              <a:rPr lang="en-US" sz="2587">
                <a:solidFill>
                  <a:srgbClr val="294069"/>
                </a:solidFill>
                <a:latin typeface="Garet"/>
                <a:ea typeface="Garet"/>
                <a:cs typeface="Garet"/>
                <a:sym typeface="Garet"/>
              </a:rPr>
              <a:t>                  Muhammad Shahab-BSDSF24A032</a:t>
            </a:r>
          </a:p>
          <a:p>
            <a:pPr algn="ctr">
              <a:lnSpc>
                <a:spcPts val="3363"/>
              </a:lnSpc>
            </a:pPr>
            <a:r>
              <a:rPr lang="en-US" sz="2587">
                <a:solidFill>
                  <a:srgbClr val="294069"/>
                </a:solidFill>
                <a:latin typeface="Garet"/>
                <a:ea typeface="Garet"/>
                <a:cs typeface="Garet"/>
                <a:sym typeface="Garet"/>
              </a:rPr>
              <a:t>Umar Shafiq-BSDSF24A050</a:t>
            </a:r>
          </a:p>
          <a:p>
            <a:pPr algn="ctr">
              <a:lnSpc>
                <a:spcPts val="3363"/>
              </a:lnSpc>
            </a:pPr>
            <a:r>
              <a:rPr lang="en-US" sz="2587">
                <a:solidFill>
                  <a:srgbClr val="294069"/>
                </a:solidFill>
                <a:latin typeface="Garet"/>
                <a:ea typeface="Garet"/>
                <a:cs typeface="Garet"/>
                <a:sym typeface="Garet"/>
              </a:rPr>
              <a:t>  Husnain Raza-BSDSF24A029</a:t>
            </a:r>
          </a:p>
        </p:txBody>
      </p:sp>
      <p:sp>
        <p:nvSpPr>
          <p:cNvPr id="19" name="TextBox 19"/>
          <p:cNvSpPr txBox="1"/>
          <p:nvPr/>
        </p:nvSpPr>
        <p:spPr>
          <a:xfrm>
            <a:off x="1455744" y="203783"/>
            <a:ext cx="8219742" cy="6440223"/>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The Epidemic of Influence: Understanding Drug &amp; Nicotine Dependency</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6451532" y="0"/>
            <a:ext cx="1836468" cy="10287000"/>
            <a:chOff x="0" y="0"/>
            <a:chExt cx="483679" cy="2709333"/>
          </a:xfrm>
        </p:grpSpPr>
        <p:sp>
          <p:nvSpPr>
            <p:cNvPr id="3" name="Freeform 3"/>
            <p:cNvSpPr/>
            <p:nvPr/>
          </p:nvSpPr>
          <p:spPr>
            <a:xfrm>
              <a:off x="0" y="0"/>
              <a:ext cx="483679" cy="2709333"/>
            </a:xfrm>
            <a:custGeom>
              <a:avLst/>
              <a:gdLst/>
              <a:ahLst/>
              <a:cxnLst/>
              <a:rect l="l" t="t" r="r" b="b"/>
              <a:pathLst>
                <a:path w="483679" h="2709333">
                  <a:moveTo>
                    <a:pt x="0" y="0"/>
                  </a:moveTo>
                  <a:lnTo>
                    <a:pt x="483679" y="0"/>
                  </a:lnTo>
                  <a:lnTo>
                    <a:pt x="483679" y="2709333"/>
                  </a:lnTo>
                  <a:lnTo>
                    <a:pt x="0" y="2709333"/>
                  </a:lnTo>
                  <a:close/>
                </a:path>
              </a:pathLst>
            </a:custGeom>
            <a:solidFill>
              <a:srgbClr val="A1D4E1"/>
            </a:solidFill>
          </p:spPr>
        </p:sp>
        <p:sp>
          <p:nvSpPr>
            <p:cNvPr id="4" name="TextBox 4"/>
            <p:cNvSpPr txBox="1"/>
            <p:nvPr/>
          </p:nvSpPr>
          <p:spPr>
            <a:xfrm>
              <a:off x="0" y="0"/>
              <a:ext cx="483679" cy="2709333"/>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0" y="9806661"/>
            <a:ext cx="18288000" cy="480339"/>
            <a:chOff x="0" y="0"/>
            <a:chExt cx="4816593" cy="126509"/>
          </a:xfrm>
        </p:grpSpPr>
        <p:sp>
          <p:nvSpPr>
            <p:cNvPr id="7" name="Freeform 7"/>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8" name="TextBox 8"/>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sp>
        <p:nvSpPr>
          <p:cNvPr id="9" name="TextBox 9"/>
          <p:cNvSpPr txBox="1"/>
          <p:nvPr/>
        </p:nvSpPr>
        <p:spPr>
          <a:xfrm>
            <a:off x="398295" y="2658776"/>
            <a:ext cx="14994251" cy="1023297"/>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X = 23+39 = 62 (who felt pressure )</a:t>
            </a:r>
          </a:p>
          <a:p>
            <a:pPr marL="0" lvl="0" indent="0" algn="l">
              <a:lnSpc>
                <a:spcPts val="4107"/>
              </a:lnSpc>
              <a:spcBef>
                <a:spcPct val="0"/>
              </a:spcBef>
            </a:pPr>
            <a:r>
              <a:rPr lang="en-US" sz="2933" spc="-29">
                <a:solidFill>
                  <a:srgbClr val="294069"/>
                </a:solidFill>
                <a:latin typeface="Garet"/>
                <a:ea typeface="Garet"/>
                <a:cs typeface="Garet"/>
                <a:sym typeface="Garet"/>
              </a:rPr>
              <a:t> n = 203 (size)</a:t>
            </a:r>
          </a:p>
        </p:txBody>
      </p:sp>
      <p:grpSp>
        <p:nvGrpSpPr>
          <p:cNvPr id="10" name="Group 10"/>
          <p:cNvGrpSpPr/>
          <p:nvPr/>
        </p:nvGrpSpPr>
        <p:grpSpPr>
          <a:xfrm>
            <a:off x="0" y="5159050"/>
            <a:ext cx="3335494" cy="1163002"/>
            <a:chOff x="0" y="0"/>
            <a:chExt cx="878484" cy="306305"/>
          </a:xfrm>
        </p:grpSpPr>
        <p:sp>
          <p:nvSpPr>
            <p:cNvPr id="11" name="Freeform 11"/>
            <p:cNvSpPr/>
            <p:nvPr/>
          </p:nvSpPr>
          <p:spPr>
            <a:xfrm>
              <a:off x="0" y="0"/>
              <a:ext cx="878484" cy="306305"/>
            </a:xfrm>
            <a:custGeom>
              <a:avLst/>
              <a:gdLst/>
              <a:ahLst/>
              <a:cxnLst/>
              <a:rect l="l" t="t" r="r" b="b"/>
              <a:pathLst>
                <a:path w="878484" h="306305">
                  <a:moveTo>
                    <a:pt x="153152" y="0"/>
                  </a:moveTo>
                  <a:lnTo>
                    <a:pt x="725332" y="0"/>
                  </a:lnTo>
                  <a:cubicBezTo>
                    <a:pt x="809915" y="0"/>
                    <a:pt x="878484" y="68569"/>
                    <a:pt x="878484" y="153152"/>
                  </a:cubicBezTo>
                  <a:lnTo>
                    <a:pt x="878484" y="153152"/>
                  </a:lnTo>
                  <a:cubicBezTo>
                    <a:pt x="878484" y="193771"/>
                    <a:pt x="862348" y="232726"/>
                    <a:pt x="833627" y="261448"/>
                  </a:cubicBezTo>
                  <a:cubicBezTo>
                    <a:pt x="804905" y="290169"/>
                    <a:pt x="765950" y="306305"/>
                    <a:pt x="725332" y="306305"/>
                  </a:cubicBezTo>
                  <a:lnTo>
                    <a:pt x="153152" y="306305"/>
                  </a:lnTo>
                  <a:cubicBezTo>
                    <a:pt x="112534" y="306305"/>
                    <a:pt x="73579" y="290169"/>
                    <a:pt x="44857" y="261448"/>
                  </a:cubicBezTo>
                  <a:cubicBezTo>
                    <a:pt x="16136" y="232726"/>
                    <a:pt x="0" y="193771"/>
                    <a:pt x="0" y="153152"/>
                  </a:cubicBezTo>
                  <a:lnTo>
                    <a:pt x="0" y="153152"/>
                  </a:lnTo>
                  <a:cubicBezTo>
                    <a:pt x="0" y="112534"/>
                    <a:pt x="16136" y="73579"/>
                    <a:pt x="44857" y="44857"/>
                  </a:cubicBezTo>
                  <a:cubicBezTo>
                    <a:pt x="73579" y="16136"/>
                    <a:pt x="112534" y="0"/>
                    <a:pt x="153152" y="0"/>
                  </a:cubicBezTo>
                  <a:close/>
                </a:path>
              </a:pathLst>
            </a:custGeom>
            <a:solidFill>
              <a:srgbClr val="A1D4E1"/>
            </a:solidFill>
            <a:ln cap="rnd">
              <a:noFill/>
              <a:prstDash val="solid"/>
              <a:round/>
            </a:ln>
          </p:spPr>
        </p:sp>
        <p:sp>
          <p:nvSpPr>
            <p:cNvPr id="12" name="TextBox 12"/>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13" name="Group 13"/>
          <p:cNvGrpSpPr/>
          <p:nvPr/>
        </p:nvGrpSpPr>
        <p:grpSpPr>
          <a:xfrm>
            <a:off x="6227674" y="3810752"/>
            <a:ext cx="5497534" cy="1348298"/>
            <a:chOff x="0" y="0"/>
            <a:chExt cx="1447910" cy="355107"/>
          </a:xfrm>
        </p:grpSpPr>
        <p:sp>
          <p:nvSpPr>
            <p:cNvPr id="14" name="Freeform 14"/>
            <p:cNvSpPr/>
            <p:nvPr/>
          </p:nvSpPr>
          <p:spPr>
            <a:xfrm>
              <a:off x="0" y="0"/>
              <a:ext cx="1447910" cy="355107"/>
            </a:xfrm>
            <a:custGeom>
              <a:avLst/>
              <a:gdLst/>
              <a:ahLst/>
              <a:cxnLst/>
              <a:rect l="l" t="t" r="r" b="b"/>
              <a:pathLst>
                <a:path w="1447910" h="355107">
                  <a:moveTo>
                    <a:pt x="0" y="0"/>
                  </a:moveTo>
                  <a:lnTo>
                    <a:pt x="1447910" y="0"/>
                  </a:lnTo>
                  <a:lnTo>
                    <a:pt x="1447910" y="355107"/>
                  </a:lnTo>
                  <a:lnTo>
                    <a:pt x="0" y="355107"/>
                  </a:lnTo>
                  <a:close/>
                </a:path>
              </a:pathLst>
            </a:custGeom>
            <a:solidFill>
              <a:srgbClr val="A1D4E1"/>
            </a:solidFill>
            <a:ln cap="sq">
              <a:noFill/>
              <a:prstDash val="solid"/>
              <a:miter/>
            </a:ln>
          </p:spPr>
        </p:sp>
        <p:sp>
          <p:nvSpPr>
            <p:cNvPr id="15" name="TextBox 15"/>
            <p:cNvSpPr txBox="1"/>
            <p:nvPr/>
          </p:nvSpPr>
          <p:spPr>
            <a:xfrm>
              <a:off x="0" y="0"/>
              <a:ext cx="1447910" cy="355107"/>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16" name="Group 16"/>
          <p:cNvGrpSpPr/>
          <p:nvPr/>
        </p:nvGrpSpPr>
        <p:grpSpPr>
          <a:xfrm>
            <a:off x="2747355" y="6436351"/>
            <a:ext cx="11470817" cy="2538430"/>
            <a:chOff x="0" y="0"/>
            <a:chExt cx="3021120" cy="668558"/>
          </a:xfrm>
        </p:grpSpPr>
        <p:sp>
          <p:nvSpPr>
            <p:cNvPr id="17" name="Freeform 17"/>
            <p:cNvSpPr/>
            <p:nvPr/>
          </p:nvSpPr>
          <p:spPr>
            <a:xfrm>
              <a:off x="0" y="0"/>
              <a:ext cx="3021120" cy="668558"/>
            </a:xfrm>
            <a:custGeom>
              <a:avLst/>
              <a:gdLst/>
              <a:ahLst/>
              <a:cxnLst/>
              <a:rect l="l" t="t" r="r" b="b"/>
              <a:pathLst>
                <a:path w="3021120" h="668558">
                  <a:moveTo>
                    <a:pt x="29697" y="0"/>
                  </a:moveTo>
                  <a:lnTo>
                    <a:pt x="2991424" y="0"/>
                  </a:lnTo>
                  <a:cubicBezTo>
                    <a:pt x="2999300" y="0"/>
                    <a:pt x="3006853" y="3129"/>
                    <a:pt x="3012423" y="8698"/>
                  </a:cubicBezTo>
                  <a:cubicBezTo>
                    <a:pt x="3017992" y="14267"/>
                    <a:pt x="3021120" y="21821"/>
                    <a:pt x="3021120" y="29697"/>
                  </a:cubicBezTo>
                  <a:lnTo>
                    <a:pt x="3021120" y="638861"/>
                  </a:lnTo>
                  <a:cubicBezTo>
                    <a:pt x="3021120" y="655262"/>
                    <a:pt x="3007825" y="668558"/>
                    <a:pt x="2991424" y="668558"/>
                  </a:cubicBezTo>
                  <a:lnTo>
                    <a:pt x="29697" y="668558"/>
                  </a:lnTo>
                  <a:cubicBezTo>
                    <a:pt x="13296" y="668558"/>
                    <a:pt x="0" y="655262"/>
                    <a:pt x="0" y="638861"/>
                  </a:cubicBezTo>
                  <a:lnTo>
                    <a:pt x="0" y="29697"/>
                  </a:lnTo>
                  <a:cubicBezTo>
                    <a:pt x="0" y="13296"/>
                    <a:pt x="13296" y="0"/>
                    <a:pt x="29697" y="0"/>
                  </a:cubicBezTo>
                  <a:close/>
                </a:path>
              </a:pathLst>
            </a:custGeom>
            <a:solidFill>
              <a:srgbClr val="635A92"/>
            </a:solidFill>
            <a:ln cap="rnd">
              <a:noFill/>
              <a:prstDash val="solid"/>
              <a:round/>
            </a:ln>
          </p:spPr>
        </p:sp>
        <p:sp>
          <p:nvSpPr>
            <p:cNvPr id="18" name="TextBox 18"/>
            <p:cNvSpPr txBox="1"/>
            <p:nvPr/>
          </p:nvSpPr>
          <p:spPr>
            <a:xfrm>
              <a:off x="0" y="0"/>
              <a:ext cx="3021120" cy="66855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9" name="TextBox 19"/>
          <p:cNvSpPr txBox="1"/>
          <p:nvPr/>
        </p:nvSpPr>
        <p:spPr>
          <a:xfrm>
            <a:off x="3270467" y="6752501"/>
            <a:ext cx="11411948" cy="1525685"/>
          </a:xfrm>
          <a:prstGeom prst="rect">
            <a:avLst/>
          </a:prstGeom>
        </p:spPr>
        <p:txBody>
          <a:bodyPr lIns="0" tIns="0" rIns="0" bIns="0" rtlCol="0" anchor="t">
            <a:spAutoFit/>
          </a:bodyPr>
          <a:lstStyle/>
          <a:p>
            <a:pPr marL="0" lvl="0" indent="0" algn="l">
              <a:lnSpc>
                <a:spcPts val="4107"/>
              </a:lnSpc>
              <a:spcBef>
                <a:spcPct val="0"/>
              </a:spcBef>
            </a:pPr>
            <a:r>
              <a:rPr lang="en-US" sz="2933" spc="-29">
                <a:solidFill>
                  <a:srgbClr val="E7F1F4"/>
                </a:solidFill>
                <a:latin typeface="Garet"/>
                <a:ea typeface="Garet"/>
                <a:cs typeface="Garet"/>
                <a:sym typeface="Garet"/>
              </a:rPr>
              <a:t>Approximately</a:t>
            </a:r>
            <a:r>
              <a:rPr lang="en-US" sz="2933" spc="-29">
                <a:solidFill>
                  <a:srgbClr val="2D2932"/>
                </a:solidFill>
                <a:latin typeface="Garet"/>
                <a:ea typeface="Garet"/>
                <a:cs typeface="Garet"/>
                <a:sym typeface="Garet"/>
              </a:rPr>
              <a:t> </a:t>
            </a:r>
            <a:r>
              <a:rPr lang="en-US" sz="2933" b="1" spc="-29">
                <a:solidFill>
                  <a:srgbClr val="2D2932"/>
                </a:solidFill>
                <a:latin typeface="Garet Bold"/>
                <a:ea typeface="Garet Bold"/>
                <a:cs typeface="Garet Bold"/>
                <a:sym typeface="Garet Bold"/>
              </a:rPr>
              <a:t>30.5%</a:t>
            </a:r>
            <a:r>
              <a:rPr lang="en-US" sz="2933" spc="-29">
                <a:solidFill>
                  <a:srgbClr val="E7F1F4"/>
                </a:solidFill>
                <a:latin typeface="Garet"/>
                <a:ea typeface="Garet"/>
                <a:cs typeface="Garet"/>
                <a:sym typeface="Garet"/>
              </a:rPr>
              <a:t> of the respondents reported experiencing peer pressure to use drugs or nicotine products.</a:t>
            </a:r>
          </a:p>
        </p:txBody>
      </p:sp>
      <p:sp>
        <p:nvSpPr>
          <p:cNvPr id="20" name="TextBox 20"/>
          <p:cNvSpPr txBox="1"/>
          <p:nvPr/>
        </p:nvSpPr>
        <p:spPr>
          <a:xfrm>
            <a:off x="0" y="-114300"/>
            <a:ext cx="12919630" cy="973728"/>
          </a:xfrm>
          <a:prstGeom prst="rect">
            <a:avLst/>
          </a:prstGeom>
        </p:spPr>
        <p:txBody>
          <a:bodyPr lIns="0" tIns="0" rIns="0" bIns="0" rtlCol="0" anchor="t">
            <a:spAutoFit/>
          </a:bodyPr>
          <a:lstStyle/>
          <a:p>
            <a:pPr algn="ctr">
              <a:lnSpc>
                <a:spcPts val="7934"/>
              </a:lnSpc>
            </a:pPr>
            <a:r>
              <a:rPr lang="en-US" sz="5667" b="1">
                <a:solidFill>
                  <a:srgbClr val="294069"/>
                </a:solidFill>
                <a:latin typeface="Canva Sans Bold"/>
                <a:ea typeface="Canva Sans Bold"/>
                <a:cs typeface="Canva Sans Bold"/>
                <a:sym typeface="Canva Sans Bold"/>
              </a:rPr>
              <a:t>Peer pressure to use drugs/nicotine</a:t>
            </a:r>
          </a:p>
        </p:txBody>
      </p:sp>
      <p:sp>
        <p:nvSpPr>
          <p:cNvPr id="21" name="TextBox 21"/>
          <p:cNvSpPr txBox="1"/>
          <p:nvPr/>
        </p:nvSpPr>
        <p:spPr>
          <a:xfrm>
            <a:off x="398295" y="1442922"/>
            <a:ext cx="4109871" cy="622836"/>
          </a:xfrm>
          <a:prstGeom prst="rect">
            <a:avLst/>
          </a:prstGeom>
        </p:spPr>
        <p:txBody>
          <a:bodyPr lIns="0" tIns="0" rIns="0" bIns="0" rtlCol="0" anchor="t">
            <a:spAutoFit/>
          </a:bodyPr>
          <a:lstStyle/>
          <a:p>
            <a:pPr algn="ctr">
              <a:lnSpc>
                <a:spcPts val="5134"/>
              </a:lnSpc>
            </a:pPr>
            <a:r>
              <a:rPr lang="en-US" sz="3667" b="1">
                <a:solidFill>
                  <a:srgbClr val="294069"/>
                </a:solidFill>
                <a:latin typeface="Canva Sans Bold"/>
                <a:ea typeface="Canva Sans Bold"/>
                <a:cs typeface="Canva Sans Bold"/>
                <a:sym typeface="Canva Sans Bold"/>
              </a:rPr>
              <a:t>Sample size: 203</a:t>
            </a:r>
          </a:p>
        </p:txBody>
      </p:sp>
      <p:sp>
        <p:nvSpPr>
          <p:cNvPr id="22" name="TextBox 22"/>
          <p:cNvSpPr txBox="1"/>
          <p:nvPr/>
        </p:nvSpPr>
        <p:spPr>
          <a:xfrm>
            <a:off x="6952221" y="4153310"/>
            <a:ext cx="3685483" cy="565406"/>
          </a:xfrm>
          <a:prstGeom prst="rect">
            <a:avLst/>
          </a:prstGeom>
        </p:spPr>
        <p:txBody>
          <a:bodyPr lIns="0" tIns="0" rIns="0" bIns="0" rtlCol="0" anchor="t">
            <a:spAutoFit/>
          </a:bodyPr>
          <a:lstStyle/>
          <a:p>
            <a:pPr algn="ctr">
              <a:lnSpc>
                <a:spcPts val="4604"/>
              </a:lnSpc>
            </a:pPr>
            <a:r>
              <a:rPr lang="en-US" sz="3288" b="1">
                <a:solidFill>
                  <a:srgbClr val="294069"/>
                </a:solidFill>
                <a:latin typeface="Canva Sans Bold"/>
                <a:ea typeface="Canva Sans Bold"/>
                <a:cs typeface="Canva Sans Bold"/>
                <a:sym typeface="Canva Sans Bold"/>
              </a:rPr>
              <a:t>proportion = x/n</a:t>
            </a:r>
          </a:p>
        </p:txBody>
      </p:sp>
      <p:sp>
        <p:nvSpPr>
          <p:cNvPr id="23" name="TextBox 23"/>
          <p:cNvSpPr txBox="1"/>
          <p:nvPr/>
        </p:nvSpPr>
        <p:spPr>
          <a:xfrm>
            <a:off x="-559118" y="5363004"/>
            <a:ext cx="4453729" cy="678893"/>
          </a:xfrm>
          <a:prstGeom prst="rect">
            <a:avLst/>
          </a:prstGeom>
        </p:spPr>
        <p:txBody>
          <a:bodyPr lIns="0" tIns="0" rIns="0" bIns="0" rtlCol="0" anchor="t">
            <a:spAutoFit/>
          </a:bodyPr>
          <a:lstStyle/>
          <a:p>
            <a:pPr algn="ctr">
              <a:lnSpc>
                <a:spcPts val="5564"/>
              </a:lnSpc>
            </a:pPr>
            <a:r>
              <a:rPr lang="en-US" sz="3974" b="1">
                <a:solidFill>
                  <a:srgbClr val="294069"/>
                </a:solidFill>
                <a:latin typeface="Canva Sans Bold"/>
                <a:ea typeface="Canva Sans Bold"/>
                <a:cs typeface="Canva Sans Bold"/>
                <a:sym typeface="Canva Sans Bold"/>
              </a:rPr>
              <a:t>Conclusion:</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A1D4E1"/>
            </a:solidFill>
          </p:spPr>
        </p:sp>
        <p:sp>
          <p:nvSpPr>
            <p:cNvPr id="4" name="TextBox 4"/>
            <p:cNvSpPr txBox="1"/>
            <p:nvPr/>
          </p:nvSpPr>
          <p:spPr>
            <a:xfrm>
              <a:off x="0" y="0"/>
              <a:ext cx="4816593" cy="2709333"/>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0" y="9806661"/>
            <a:ext cx="18288000" cy="480339"/>
            <a:chOff x="0" y="0"/>
            <a:chExt cx="4816593" cy="126509"/>
          </a:xfrm>
        </p:grpSpPr>
        <p:sp>
          <p:nvSpPr>
            <p:cNvPr id="7" name="Freeform 7"/>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8" name="TextBox 8"/>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9" name="Table 9"/>
          <p:cNvGraphicFramePr>
            <a:graphicFrameLocks noGrp="1"/>
          </p:cNvGraphicFramePr>
          <p:nvPr/>
        </p:nvGraphicFramePr>
        <p:xfrm>
          <a:off x="2624195" y="1309614"/>
          <a:ext cx="13415842" cy="8143875"/>
        </p:xfrm>
        <a:graphic>
          <a:graphicData uri="http://schemas.openxmlformats.org/drawingml/2006/table">
            <a:tbl>
              <a:tblPr/>
              <a:tblGrid>
                <a:gridCol w="5149167">
                  <a:extLst>
                    <a:ext uri="{9D8B030D-6E8A-4147-A177-3AD203B41FA5}">
                      <a16:colId xmlns:a16="http://schemas.microsoft.com/office/drawing/2014/main" val="20000"/>
                    </a:ext>
                  </a:extLst>
                </a:gridCol>
                <a:gridCol w="3884767">
                  <a:extLst>
                    <a:ext uri="{9D8B030D-6E8A-4147-A177-3AD203B41FA5}">
                      <a16:colId xmlns:a16="http://schemas.microsoft.com/office/drawing/2014/main" val="20001"/>
                    </a:ext>
                  </a:extLst>
                </a:gridCol>
                <a:gridCol w="4381908">
                  <a:extLst>
                    <a:ext uri="{9D8B030D-6E8A-4147-A177-3AD203B41FA5}">
                      <a16:colId xmlns:a16="http://schemas.microsoft.com/office/drawing/2014/main" val="20002"/>
                    </a:ext>
                  </a:extLst>
                </a:gridCol>
              </a:tblGrid>
              <a:tr h="1253640">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3640">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70949">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58366">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3640">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53640">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1745689" y="-95250"/>
            <a:ext cx="16346472" cy="843665"/>
          </a:xfrm>
          <a:prstGeom prst="rect">
            <a:avLst/>
          </a:prstGeom>
        </p:spPr>
        <p:txBody>
          <a:bodyPr lIns="0" tIns="0" rIns="0" bIns="0" rtlCol="0" anchor="t">
            <a:spAutoFit/>
          </a:bodyPr>
          <a:lstStyle/>
          <a:p>
            <a:pPr algn="ctr">
              <a:lnSpc>
                <a:spcPts val="6909"/>
              </a:lnSpc>
            </a:pPr>
            <a:r>
              <a:rPr lang="en-US" sz="4935" b="1">
                <a:solidFill>
                  <a:srgbClr val="294069"/>
                </a:solidFill>
                <a:latin typeface="Canva Sans Bold"/>
                <a:ea typeface="Canva Sans Bold"/>
                <a:cs typeface="Canva Sans Bold"/>
                <a:sym typeface="Canva Sans Bold"/>
              </a:rPr>
              <a:t>Hypothesis no: 02 Nicotine Among Youth</a:t>
            </a:r>
          </a:p>
        </p:txBody>
      </p:sp>
      <p:graphicFrame>
        <p:nvGraphicFramePr>
          <p:cNvPr id="11" name="Table 11"/>
          <p:cNvGraphicFramePr>
            <a:graphicFrameLocks noGrp="1"/>
          </p:cNvGraphicFramePr>
          <p:nvPr/>
        </p:nvGraphicFramePr>
        <p:xfrm>
          <a:off x="2624195" y="1309614"/>
          <a:ext cx="5172644" cy="1285875"/>
        </p:xfrm>
        <a:graphic>
          <a:graphicData uri="http://schemas.openxmlformats.org/drawingml/2006/table">
            <a:tbl>
              <a:tblPr/>
              <a:tblGrid>
                <a:gridCol w="5172644">
                  <a:extLst>
                    <a:ext uri="{9D8B030D-6E8A-4147-A177-3AD203B41FA5}">
                      <a16:colId xmlns:a16="http://schemas.microsoft.com/office/drawing/2014/main" val="20000"/>
                    </a:ext>
                  </a:extLst>
                </a:gridCol>
              </a:tblGrid>
              <a:tr h="1285875">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2" name="TextBox 12"/>
          <p:cNvSpPr txBox="1"/>
          <p:nvPr/>
        </p:nvSpPr>
        <p:spPr>
          <a:xfrm>
            <a:off x="2297524" y="1494734"/>
            <a:ext cx="5499315" cy="829910"/>
          </a:xfrm>
          <a:prstGeom prst="rect">
            <a:avLst/>
          </a:prstGeom>
        </p:spPr>
        <p:txBody>
          <a:bodyPr lIns="0" tIns="0" rIns="0" bIns="0" rtlCol="0" anchor="t">
            <a:spAutoFit/>
          </a:bodyPr>
          <a:lstStyle/>
          <a:p>
            <a:pPr algn="ctr">
              <a:lnSpc>
                <a:spcPts val="6870"/>
              </a:lnSpc>
            </a:pPr>
            <a:r>
              <a:rPr lang="en-US" sz="4907" b="1">
                <a:solidFill>
                  <a:srgbClr val="294069"/>
                </a:solidFill>
                <a:latin typeface="Canva Sans Bold"/>
                <a:ea typeface="Canva Sans Bold"/>
                <a:cs typeface="Canva Sans Bold"/>
                <a:sym typeface="Canva Sans Bold"/>
              </a:rPr>
              <a:t>Responses</a:t>
            </a:r>
          </a:p>
        </p:txBody>
      </p:sp>
      <p:sp>
        <p:nvSpPr>
          <p:cNvPr id="13" name="TextBox 13"/>
          <p:cNvSpPr txBox="1"/>
          <p:nvPr/>
        </p:nvSpPr>
        <p:spPr>
          <a:xfrm>
            <a:off x="7796839" y="1565853"/>
            <a:ext cx="3677404" cy="758791"/>
          </a:xfrm>
          <a:prstGeom prst="rect">
            <a:avLst/>
          </a:prstGeom>
        </p:spPr>
        <p:txBody>
          <a:bodyPr lIns="0" tIns="0" rIns="0" bIns="0" rtlCol="0" anchor="t">
            <a:spAutoFit/>
          </a:bodyPr>
          <a:lstStyle/>
          <a:p>
            <a:pPr algn="ctr">
              <a:lnSpc>
                <a:spcPts val="6213"/>
              </a:lnSpc>
            </a:pPr>
            <a:r>
              <a:rPr lang="en-US" sz="4438" b="1">
                <a:solidFill>
                  <a:srgbClr val="294069"/>
                </a:solidFill>
                <a:latin typeface="Canva Sans Bold"/>
                <a:ea typeface="Canva Sans Bold"/>
                <a:cs typeface="Canva Sans Bold"/>
                <a:sym typeface="Canva Sans Bold"/>
              </a:rPr>
              <a:t>Frequency</a:t>
            </a:r>
          </a:p>
        </p:txBody>
      </p:sp>
      <p:sp>
        <p:nvSpPr>
          <p:cNvPr id="14" name="TextBox 14"/>
          <p:cNvSpPr txBox="1"/>
          <p:nvPr/>
        </p:nvSpPr>
        <p:spPr>
          <a:xfrm>
            <a:off x="11716466" y="1565853"/>
            <a:ext cx="3677404" cy="758791"/>
          </a:xfrm>
          <a:prstGeom prst="rect">
            <a:avLst/>
          </a:prstGeom>
        </p:spPr>
        <p:txBody>
          <a:bodyPr lIns="0" tIns="0" rIns="0" bIns="0" rtlCol="0" anchor="t">
            <a:spAutoFit/>
          </a:bodyPr>
          <a:lstStyle/>
          <a:p>
            <a:pPr algn="ctr">
              <a:lnSpc>
                <a:spcPts val="6213"/>
              </a:lnSpc>
            </a:pPr>
            <a:r>
              <a:rPr lang="en-US" sz="4438" b="1">
                <a:solidFill>
                  <a:srgbClr val="294069"/>
                </a:solidFill>
                <a:latin typeface="Canva Sans Bold"/>
                <a:ea typeface="Canva Sans Bold"/>
                <a:cs typeface="Canva Sans Bold"/>
                <a:sym typeface="Canva Sans Bold"/>
              </a:rPr>
              <a:t>Score</a:t>
            </a:r>
          </a:p>
        </p:txBody>
      </p:sp>
      <p:sp>
        <p:nvSpPr>
          <p:cNvPr id="15" name="TextBox 15"/>
          <p:cNvSpPr txBox="1"/>
          <p:nvPr/>
        </p:nvSpPr>
        <p:spPr>
          <a:xfrm>
            <a:off x="3346652" y="2815361"/>
            <a:ext cx="3401060" cy="625863"/>
          </a:xfrm>
          <a:prstGeom prst="rect">
            <a:avLst/>
          </a:prstGeom>
        </p:spPr>
        <p:txBody>
          <a:bodyPr lIns="0" tIns="0" rIns="0" bIns="0" rtlCol="0" anchor="t">
            <a:spAutoFit/>
          </a:bodyPr>
          <a:lstStyle/>
          <a:p>
            <a:pPr algn="ctr">
              <a:lnSpc>
                <a:spcPts val="5162"/>
              </a:lnSpc>
            </a:pPr>
            <a:r>
              <a:rPr lang="en-US" sz="3687" b="1">
                <a:solidFill>
                  <a:srgbClr val="294069"/>
                </a:solidFill>
                <a:latin typeface="Canva Sans Bold"/>
                <a:ea typeface="Canva Sans Bold"/>
                <a:cs typeface="Canva Sans Bold"/>
                <a:sym typeface="Canva Sans Bold"/>
              </a:rPr>
              <a:t>very common</a:t>
            </a:r>
          </a:p>
        </p:txBody>
      </p:sp>
      <p:sp>
        <p:nvSpPr>
          <p:cNvPr id="16" name="TextBox 16"/>
          <p:cNvSpPr txBox="1"/>
          <p:nvPr/>
        </p:nvSpPr>
        <p:spPr>
          <a:xfrm>
            <a:off x="2624195" y="4517637"/>
            <a:ext cx="5149000" cy="625863"/>
          </a:xfrm>
          <a:prstGeom prst="rect">
            <a:avLst/>
          </a:prstGeom>
        </p:spPr>
        <p:txBody>
          <a:bodyPr lIns="0" tIns="0" rIns="0" bIns="0" rtlCol="0" anchor="t">
            <a:spAutoFit/>
          </a:bodyPr>
          <a:lstStyle/>
          <a:p>
            <a:pPr algn="ctr">
              <a:lnSpc>
                <a:spcPts val="5162"/>
              </a:lnSpc>
            </a:pPr>
            <a:r>
              <a:rPr lang="en-US" sz="3687" b="1">
                <a:solidFill>
                  <a:srgbClr val="294069"/>
                </a:solidFill>
                <a:latin typeface="Canva Sans Bold"/>
                <a:ea typeface="Canva Sans Bold"/>
                <a:cs typeface="Canva Sans Bold"/>
                <a:sym typeface="Canva Sans Bold"/>
              </a:rPr>
              <a:t>somewhat common</a:t>
            </a:r>
          </a:p>
        </p:txBody>
      </p:sp>
      <p:sp>
        <p:nvSpPr>
          <p:cNvPr id="17" name="TextBox 17"/>
          <p:cNvSpPr txBox="1"/>
          <p:nvPr/>
        </p:nvSpPr>
        <p:spPr>
          <a:xfrm>
            <a:off x="3026487" y="5905500"/>
            <a:ext cx="3401060" cy="625863"/>
          </a:xfrm>
          <a:prstGeom prst="rect">
            <a:avLst/>
          </a:prstGeom>
        </p:spPr>
        <p:txBody>
          <a:bodyPr lIns="0" tIns="0" rIns="0" bIns="0" rtlCol="0" anchor="t">
            <a:spAutoFit/>
          </a:bodyPr>
          <a:lstStyle/>
          <a:p>
            <a:pPr algn="ctr">
              <a:lnSpc>
                <a:spcPts val="5162"/>
              </a:lnSpc>
            </a:pPr>
            <a:r>
              <a:rPr lang="en-US" sz="3687" b="1">
                <a:solidFill>
                  <a:srgbClr val="294069"/>
                </a:solidFill>
                <a:latin typeface="Canva Sans Bold"/>
                <a:ea typeface="Canva Sans Bold"/>
                <a:cs typeface="Canva Sans Bold"/>
                <a:sym typeface="Canva Sans Bold"/>
              </a:rPr>
              <a:t>Neutral</a:t>
            </a:r>
          </a:p>
        </p:txBody>
      </p:sp>
      <p:sp>
        <p:nvSpPr>
          <p:cNvPr id="18" name="TextBox 18"/>
          <p:cNvSpPr txBox="1"/>
          <p:nvPr/>
        </p:nvSpPr>
        <p:spPr>
          <a:xfrm>
            <a:off x="2825903" y="7293363"/>
            <a:ext cx="3401060" cy="625863"/>
          </a:xfrm>
          <a:prstGeom prst="rect">
            <a:avLst/>
          </a:prstGeom>
        </p:spPr>
        <p:txBody>
          <a:bodyPr lIns="0" tIns="0" rIns="0" bIns="0" rtlCol="0" anchor="t">
            <a:spAutoFit/>
          </a:bodyPr>
          <a:lstStyle/>
          <a:p>
            <a:pPr algn="ctr">
              <a:lnSpc>
                <a:spcPts val="5162"/>
              </a:lnSpc>
            </a:pPr>
            <a:r>
              <a:rPr lang="en-US" sz="3687" b="1">
                <a:solidFill>
                  <a:srgbClr val="294069"/>
                </a:solidFill>
                <a:latin typeface="Canva Sans Bold"/>
                <a:ea typeface="Canva Sans Bold"/>
                <a:cs typeface="Canva Sans Bold"/>
                <a:sym typeface="Canva Sans Bold"/>
              </a:rPr>
              <a:t>Rare</a:t>
            </a:r>
          </a:p>
        </p:txBody>
      </p:sp>
      <p:sp>
        <p:nvSpPr>
          <p:cNvPr id="19" name="TextBox 19"/>
          <p:cNvSpPr txBox="1"/>
          <p:nvPr/>
        </p:nvSpPr>
        <p:spPr>
          <a:xfrm>
            <a:off x="3026487" y="8521813"/>
            <a:ext cx="3401060" cy="625863"/>
          </a:xfrm>
          <a:prstGeom prst="rect">
            <a:avLst/>
          </a:prstGeom>
        </p:spPr>
        <p:txBody>
          <a:bodyPr lIns="0" tIns="0" rIns="0" bIns="0" rtlCol="0" anchor="t">
            <a:spAutoFit/>
          </a:bodyPr>
          <a:lstStyle/>
          <a:p>
            <a:pPr algn="ctr">
              <a:lnSpc>
                <a:spcPts val="5162"/>
              </a:lnSpc>
            </a:pPr>
            <a:r>
              <a:rPr lang="en-US" sz="3687" b="1">
                <a:solidFill>
                  <a:srgbClr val="294069"/>
                </a:solidFill>
                <a:latin typeface="Canva Sans Bold"/>
                <a:ea typeface="Canva Sans Bold"/>
                <a:cs typeface="Canva Sans Bold"/>
                <a:sym typeface="Canva Sans Bold"/>
              </a:rPr>
              <a:t>Not at all</a:t>
            </a:r>
          </a:p>
        </p:txBody>
      </p:sp>
      <p:sp>
        <p:nvSpPr>
          <p:cNvPr id="20" name="TextBox 20"/>
          <p:cNvSpPr txBox="1"/>
          <p:nvPr/>
        </p:nvSpPr>
        <p:spPr>
          <a:xfrm>
            <a:off x="7773195" y="2852752"/>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75</a:t>
            </a:r>
          </a:p>
        </p:txBody>
      </p:sp>
      <p:sp>
        <p:nvSpPr>
          <p:cNvPr id="21" name="TextBox 21"/>
          <p:cNvSpPr txBox="1"/>
          <p:nvPr/>
        </p:nvSpPr>
        <p:spPr>
          <a:xfrm>
            <a:off x="7773195" y="4517637"/>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60</a:t>
            </a:r>
          </a:p>
        </p:txBody>
      </p:sp>
      <p:sp>
        <p:nvSpPr>
          <p:cNvPr id="22" name="TextBox 22"/>
          <p:cNvSpPr txBox="1"/>
          <p:nvPr/>
        </p:nvSpPr>
        <p:spPr>
          <a:xfrm>
            <a:off x="7796839" y="5944309"/>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26</a:t>
            </a:r>
          </a:p>
        </p:txBody>
      </p:sp>
      <p:sp>
        <p:nvSpPr>
          <p:cNvPr id="23" name="TextBox 23"/>
          <p:cNvSpPr txBox="1"/>
          <p:nvPr/>
        </p:nvSpPr>
        <p:spPr>
          <a:xfrm>
            <a:off x="7796839" y="7293363"/>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24</a:t>
            </a:r>
          </a:p>
        </p:txBody>
      </p:sp>
      <p:sp>
        <p:nvSpPr>
          <p:cNvPr id="24" name="TextBox 24"/>
          <p:cNvSpPr txBox="1"/>
          <p:nvPr/>
        </p:nvSpPr>
        <p:spPr>
          <a:xfrm>
            <a:off x="7773195" y="8559204"/>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18</a:t>
            </a:r>
          </a:p>
        </p:txBody>
      </p:sp>
      <p:sp>
        <p:nvSpPr>
          <p:cNvPr id="25" name="TextBox 25"/>
          <p:cNvSpPr txBox="1"/>
          <p:nvPr/>
        </p:nvSpPr>
        <p:spPr>
          <a:xfrm>
            <a:off x="11716466" y="2852752"/>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5</a:t>
            </a:r>
          </a:p>
        </p:txBody>
      </p:sp>
      <p:sp>
        <p:nvSpPr>
          <p:cNvPr id="26" name="TextBox 26"/>
          <p:cNvSpPr txBox="1"/>
          <p:nvPr/>
        </p:nvSpPr>
        <p:spPr>
          <a:xfrm>
            <a:off x="11716466" y="4459734"/>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4</a:t>
            </a:r>
          </a:p>
        </p:txBody>
      </p:sp>
      <p:sp>
        <p:nvSpPr>
          <p:cNvPr id="27" name="TextBox 27"/>
          <p:cNvSpPr txBox="1"/>
          <p:nvPr/>
        </p:nvSpPr>
        <p:spPr>
          <a:xfrm>
            <a:off x="11716466" y="6067381"/>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3</a:t>
            </a:r>
          </a:p>
        </p:txBody>
      </p:sp>
      <p:sp>
        <p:nvSpPr>
          <p:cNvPr id="28" name="TextBox 28"/>
          <p:cNvSpPr txBox="1"/>
          <p:nvPr/>
        </p:nvSpPr>
        <p:spPr>
          <a:xfrm>
            <a:off x="11716466" y="7330753"/>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2</a:t>
            </a:r>
          </a:p>
        </p:txBody>
      </p:sp>
      <p:sp>
        <p:nvSpPr>
          <p:cNvPr id="29" name="TextBox 29"/>
          <p:cNvSpPr txBox="1"/>
          <p:nvPr/>
        </p:nvSpPr>
        <p:spPr>
          <a:xfrm>
            <a:off x="11774729" y="8521813"/>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1</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sp>
        <p:nvSpPr>
          <p:cNvPr id="2" name="TextBox 2"/>
          <p:cNvSpPr txBox="1"/>
          <p:nvPr/>
        </p:nvSpPr>
        <p:spPr>
          <a:xfrm>
            <a:off x="343857" y="26035"/>
            <a:ext cx="9778627" cy="10775315"/>
          </a:xfrm>
          <a:prstGeom prst="rect">
            <a:avLst/>
          </a:prstGeom>
        </p:spPr>
        <p:txBody>
          <a:bodyPr lIns="0" tIns="0" rIns="0" bIns="0" rtlCol="0" anchor="t">
            <a:spAutoFit/>
          </a:bodyPr>
          <a:lstStyle/>
          <a:p>
            <a:pPr algn="l">
              <a:lnSpc>
                <a:spcPts val="4060"/>
              </a:lnSpc>
            </a:pPr>
            <a:r>
              <a:rPr lang="en-US" sz="2900" b="1" spc="-29">
                <a:solidFill>
                  <a:srgbClr val="294069"/>
                </a:solidFill>
                <a:latin typeface="Garet Bold"/>
                <a:ea typeface="Garet Bold"/>
                <a:cs typeface="Garet Bold"/>
                <a:sym typeface="Garet Bold"/>
              </a:rPr>
              <a:t>   Null and Alternative Hypothesis:</a:t>
            </a:r>
          </a:p>
          <a:p>
            <a:pPr marL="626114" lvl="1" indent="-313057" algn="l">
              <a:lnSpc>
                <a:spcPts val="4060"/>
              </a:lnSpc>
              <a:buFont typeface="Arial"/>
              <a:buChar char="•"/>
            </a:pPr>
            <a:r>
              <a:rPr lang="en-US" sz="2900" spc="-29">
                <a:solidFill>
                  <a:srgbClr val="294069"/>
                </a:solidFill>
                <a:latin typeface="Garet"/>
                <a:ea typeface="Garet"/>
                <a:cs typeface="Garet"/>
                <a:sym typeface="Garet"/>
              </a:rPr>
              <a:t>H₀: μ = 3 (Neutral opinion)</a:t>
            </a:r>
          </a:p>
          <a:p>
            <a:pPr marL="626114" lvl="1" indent="-313057" algn="l">
              <a:lnSpc>
                <a:spcPts val="4060"/>
              </a:lnSpc>
              <a:buFont typeface="Arial"/>
              <a:buChar char="•"/>
            </a:pPr>
            <a:r>
              <a:rPr lang="en-US" sz="2900" spc="-29">
                <a:solidFill>
                  <a:srgbClr val="294069"/>
                </a:solidFill>
                <a:latin typeface="Garet"/>
                <a:ea typeface="Garet"/>
                <a:cs typeface="Garet"/>
                <a:sym typeface="Garet"/>
              </a:rPr>
              <a:t>H₁: μ &gt; 3 (Vape use is perceived as common)</a:t>
            </a:r>
          </a:p>
          <a:p>
            <a:pPr algn="l">
              <a:lnSpc>
                <a:spcPts val="4060"/>
              </a:lnSpc>
            </a:pPr>
            <a:r>
              <a:rPr lang="en-US" sz="2900" spc="-29">
                <a:solidFill>
                  <a:srgbClr val="294069"/>
                </a:solidFill>
                <a:latin typeface="Garet"/>
                <a:ea typeface="Garet"/>
                <a:cs typeface="Garet"/>
                <a:sym typeface="Garet"/>
              </a:rPr>
              <a:t>  </a:t>
            </a:r>
            <a:r>
              <a:rPr lang="en-US" sz="2900" b="1" spc="-29">
                <a:solidFill>
                  <a:srgbClr val="294069"/>
                </a:solidFill>
                <a:latin typeface="Garet Bold"/>
                <a:ea typeface="Garet Bold"/>
                <a:cs typeface="Garet Bold"/>
                <a:sym typeface="Garet Bold"/>
              </a:rPr>
              <a:t> Calculation:</a:t>
            </a:r>
          </a:p>
          <a:p>
            <a:pPr algn="l">
              <a:lnSpc>
                <a:spcPts val="4060"/>
              </a:lnSpc>
            </a:pPr>
            <a:r>
              <a:rPr lang="en-US" sz="2900" spc="-29">
                <a:solidFill>
                  <a:srgbClr val="294069"/>
                </a:solidFill>
                <a:latin typeface="Garet"/>
                <a:ea typeface="Garet"/>
                <a:cs typeface="Garet"/>
                <a:sym typeface="Garet"/>
              </a:rPr>
              <a:t>    Sample Mean (x̄) = 3.73</a:t>
            </a:r>
          </a:p>
          <a:p>
            <a:pPr algn="l">
              <a:lnSpc>
                <a:spcPts val="4060"/>
              </a:lnSpc>
            </a:pPr>
            <a:r>
              <a:rPr lang="en-US" sz="2900" spc="-29">
                <a:solidFill>
                  <a:srgbClr val="294069"/>
                </a:solidFill>
                <a:latin typeface="Garet"/>
                <a:ea typeface="Garet"/>
                <a:cs typeface="Garet"/>
                <a:sym typeface="Garet"/>
              </a:rPr>
              <a:t>   Sample Standard Deviation (s) = 1.31</a:t>
            </a:r>
          </a:p>
          <a:p>
            <a:pPr algn="l">
              <a:lnSpc>
                <a:spcPts val="4060"/>
              </a:lnSpc>
            </a:pPr>
            <a:r>
              <a:rPr lang="en-US" sz="2900" spc="-29">
                <a:solidFill>
                  <a:srgbClr val="294069"/>
                </a:solidFill>
                <a:latin typeface="Garet"/>
                <a:ea typeface="Garet"/>
                <a:cs typeface="Garet"/>
                <a:sym typeface="Garet"/>
              </a:rPr>
              <a:t>   Sample Size (n) = 203</a:t>
            </a:r>
          </a:p>
          <a:p>
            <a:pPr algn="l">
              <a:lnSpc>
                <a:spcPts val="4060"/>
              </a:lnSpc>
            </a:pPr>
            <a:r>
              <a:rPr lang="en-US" sz="2900" spc="-29">
                <a:solidFill>
                  <a:srgbClr val="294069"/>
                </a:solidFill>
                <a:latin typeface="Garet"/>
                <a:ea typeface="Garet"/>
                <a:cs typeface="Garet"/>
                <a:sym typeface="Garet"/>
              </a:rPr>
              <a:t>    t = 7.94</a:t>
            </a:r>
          </a:p>
          <a:p>
            <a:pPr algn="l">
              <a:lnSpc>
                <a:spcPts val="4060"/>
              </a:lnSpc>
            </a:pPr>
            <a:r>
              <a:rPr lang="en-US" sz="2900" spc="-29">
                <a:solidFill>
                  <a:srgbClr val="294069"/>
                </a:solidFill>
                <a:latin typeface="Garet"/>
                <a:ea typeface="Garet"/>
                <a:cs typeface="Garet"/>
                <a:sym typeface="Garet"/>
              </a:rPr>
              <a:t>    tₐ = 1.652</a:t>
            </a:r>
          </a:p>
          <a:p>
            <a:pPr algn="l">
              <a:lnSpc>
                <a:spcPts val="4060"/>
              </a:lnSpc>
            </a:pPr>
            <a:r>
              <a:rPr lang="en-US" sz="2900" spc="-29">
                <a:solidFill>
                  <a:srgbClr val="294069"/>
                </a:solidFill>
                <a:latin typeface="Garet"/>
                <a:ea typeface="Garet"/>
                <a:cs typeface="Garet"/>
                <a:sym typeface="Garet"/>
              </a:rPr>
              <a:t>    t &gt; tₐ</a:t>
            </a:r>
          </a:p>
          <a:p>
            <a:pPr algn="l">
              <a:lnSpc>
                <a:spcPts val="4060"/>
              </a:lnSpc>
            </a:pPr>
            <a:r>
              <a:rPr lang="en-US" sz="2900" spc="-29">
                <a:solidFill>
                  <a:srgbClr val="294069"/>
                </a:solidFill>
                <a:latin typeface="Garet"/>
                <a:ea typeface="Garet"/>
                <a:cs typeface="Garet"/>
                <a:sym typeface="Garet"/>
              </a:rPr>
              <a:t>    CI = 3.55 &lt; μ &lt; 3.91</a:t>
            </a:r>
          </a:p>
          <a:p>
            <a:pPr algn="l">
              <a:lnSpc>
                <a:spcPts val="4060"/>
              </a:lnSpc>
            </a:pPr>
            <a:endParaRPr lang="en-US" sz="2900" spc="-29">
              <a:solidFill>
                <a:srgbClr val="294069"/>
              </a:solidFill>
              <a:latin typeface="Garet"/>
              <a:ea typeface="Garet"/>
              <a:cs typeface="Garet"/>
              <a:sym typeface="Garet"/>
            </a:endParaRPr>
          </a:p>
          <a:p>
            <a:pPr algn="l">
              <a:lnSpc>
                <a:spcPts val="4060"/>
              </a:lnSpc>
            </a:pPr>
            <a:r>
              <a:rPr lang="en-US" sz="2900" b="1" spc="-29">
                <a:solidFill>
                  <a:srgbClr val="294069"/>
                </a:solidFill>
                <a:latin typeface="Garet Bold"/>
                <a:ea typeface="Garet Bold"/>
                <a:cs typeface="Garet Bold"/>
                <a:sym typeface="Garet Bold"/>
              </a:rPr>
              <a:t>  Conclusion:</a:t>
            </a:r>
          </a:p>
          <a:p>
            <a:pPr algn="l">
              <a:lnSpc>
                <a:spcPts val="4060"/>
              </a:lnSpc>
            </a:pPr>
            <a:r>
              <a:rPr lang="en-US" sz="2900" spc="-29">
                <a:solidFill>
                  <a:srgbClr val="294069"/>
                </a:solidFill>
                <a:latin typeface="Garet"/>
                <a:ea typeface="Garet"/>
                <a:cs typeface="Garet"/>
                <a:sym typeface="Garet"/>
              </a:rPr>
              <a:t> We reject the null hypothesis because the calculated t-value is greater than the critical t-value.</a:t>
            </a:r>
          </a:p>
          <a:p>
            <a:pPr algn="l">
              <a:lnSpc>
                <a:spcPts val="4060"/>
              </a:lnSpc>
            </a:pPr>
            <a:r>
              <a:rPr lang="en-US" sz="2900" spc="-29">
                <a:solidFill>
                  <a:srgbClr val="294069"/>
                </a:solidFill>
                <a:latin typeface="Garet"/>
                <a:ea typeface="Garet"/>
                <a:cs typeface="Garet"/>
                <a:sym typeface="Garet"/>
              </a:rPr>
              <a:t> This indicates that vape use is perceived as significantly more common than neutral among young people in the sample.</a:t>
            </a:r>
          </a:p>
          <a:p>
            <a:pPr algn="l">
              <a:lnSpc>
                <a:spcPts val="4060"/>
              </a:lnSpc>
            </a:pPr>
            <a:endParaRPr lang="en-US" sz="2900" spc="-29">
              <a:solidFill>
                <a:srgbClr val="294069"/>
              </a:solidFill>
              <a:latin typeface="Garet"/>
              <a:ea typeface="Garet"/>
              <a:cs typeface="Garet"/>
              <a:sym typeface="Garet"/>
            </a:endParaRPr>
          </a:p>
          <a:p>
            <a:pPr algn="l">
              <a:lnSpc>
                <a:spcPts val="4060"/>
              </a:lnSpc>
            </a:pPr>
            <a:endParaRPr lang="en-US" sz="2900" spc="-29">
              <a:solidFill>
                <a:srgbClr val="294069"/>
              </a:solidFill>
              <a:latin typeface="Garet"/>
              <a:ea typeface="Garet"/>
              <a:cs typeface="Garet"/>
              <a:sym typeface="Garet"/>
            </a:endParaRPr>
          </a:p>
        </p:txBody>
      </p:sp>
      <p:sp>
        <p:nvSpPr>
          <p:cNvPr id="3" name="Freeform 3"/>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0" y="9806661"/>
            <a:ext cx="18288000" cy="480339"/>
            <a:chOff x="0" y="0"/>
            <a:chExt cx="4816593" cy="126509"/>
          </a:xfrm>
        </p:grpSpPr>
        <p:sp>
          <p:nvSpPr>
            <p:cNvPr id="5" name="Freeform 5"/>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6" name="TextBox 6"/>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pic>
        <p:nvPicPr>
          <p:cNvPr id="7" name="Picture 7"/>
          <p:cNvPicPr>
            <a:picLocks noChangeAspect="1"/>
          </p:cNvPicPr>
          <p:nvPr/>
        </p:nvPicPr>
        <p:blipFill>
          <a:blip r:embed="rId4"/>
          <a:stretch>
            <a:fillRect/>
          </a:stretch>
        </p:blipFill>
        <p:spPr>
          <a:xfrm>
            <a:off x="9248228" y="-612130"/>
            <a:ext cx="8389797" cy="107677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96163"/>
            <a:chOff x="0" y="0"/>
            <a:chExt cx="4816593" cy="1184175"/>
          </a:xfrm>
        </p:grpSpPr>
        <p:sp>
          <p:nvSpPr>
            <p:cNvPr id="3" name="Freeform 3"/>
            <p:cNvSpPr/>
            <p:nvPr/>
          </p:nvSpPr>
          <p:spPr>
            <a:xfrm>
              <a:off x="0" y="0"/>
              <a:ext cx="4816592" cy="1184175"/>
            </a:xfrm>
            <a:custGeom>
              <a:avLst/>
              <a:gdLst/>
              <a:ahLst/>
              <a:cxnLst/>
              <a:rect l="l" t="t" r="r" b="b"/>
              <a:pathLst>
                <a:path w="4816592" h="1184175">
                  <a:moveTo>
                    <a:pt x="0" y="0"/>
                  </a:moveTo>
                  <a:lnTo>
                    <a:pt x="4816592" y="0"/>
                  </a:lnTo>
                  <a:lnTo>
                    <a:pt x="4816592" y="1184175"/>
                  </a:lnTo>
                  <a:lnTo>
                    <a:pt x="0" y="1184175"/>
                  </a:lnTo>
                  <a:close/>
                </a:path>
              </a:pathLst>
            </a:custGeom>
            <a:solidFill>
              <a:srgbClr val="A1D4E1"/>
            </a:solidFill>
            <a:ln cap="sq">
              <a:noFill/>
              <a:prstDash val="solid"/>
              <a:miter/>
            </a:ln>
          </p:spPr>
        </p:sp>
        <p:sp>
          <p:nvSpPr>
            <p:cNvPr id="4" name="TextBox 4"/>
            <p:cNvSpPr txBox="1"/>
            <p:nvPr/>
          </p:nvSpPr>
          <p:spPr>
            <a:xfrm>
              <a:off x="0" y="0"/>
              <a:ext cx="4816593" cy="118417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36625" y="887219"/>
            <a:ext cx="18680935" cy="3608944"/>
            <a:chOff x="0" y="0"/>
            <a:chExt cx="4920082" cy="950504"/>
          </a:xfrm>
        </p:grpSpPr>
        <p:sp>
          <p:nvSpPr>
            <p:cNvPr id="9" name="Freeform 9"/>
            <p:cNvSpPr/>
            <p:nvPr/>
          </p:nvSpPr>
          <p:spPr>
            <a:xfrm>
              <a:off x="0" y="0"/>
              <a:ext cx="4920082" cy="950504"/>
            </a:xfrm>
            <a:custGeom>
              <a:avLst/>
              <a:gdLst/>
              <a:ahLst/>
              <a:cxnLst/>
              <a:rect l="l" t="t" r="r" b="b"/>
              <a:pathLst>
                <a:path w="4920082" h="950504">
                  <a:moveTo>
                    <a:pt x="0" y="0"/>
                  </a:moveTo>
                  <a:lnTo>
                    <a:pt x="4920082" y="0"/>
                  </a:lnTo>
                  <a:lnTo>
                    <a:pt x="4920082" y="950504"/>
                  </a:lnTo>
                  <a:lnTo>
                    <a:pt x="0" y="950504"/>
                  </a:lnTo>
                  <a:close/>
                </a:path>
              </a:pathLst>
            </a:custGeom>
            <a:solidFill>
              <a:srgbClr val="F4956F"/>
            </a:solidFill>
          </p:spPr>
        </p:sp>
        <p:sp>
          <p:nvSpPr>
            <p:cNvPr id="10" name="TextBox 10"/>
            <p:cNvSpPr txBox="1"/>
            <p:nvPr/>
          </p:nvSpPr>
          <p:spPr>
            <a:xfrm>
              <a:off x="0" y="0"/>
              <a:ext cx="4920082" cy="950504"/>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971550"/>
            <a:ext cx="16794829" cy="9936439"/>
          </a:xfrm>
          <a:prstGeom prst="rect">
            <a:avLst/>
          </a:prstGeom>
        </p:spPr>
        <p:txBody>
          <a:bodyPr lIns="0" tIns="0" rIns="0" bIns="0" rtlCol="0" anchor="t">
            <a:spAutoFit/>
          </a:bodyPr>
          <a:lstStyle/>
          <a:p>
            <a:pPr marL="605635" lvl="1" indent="-302818" algn="l">
              <a:lnSpc>
                <a:spcPts val="3927"/>
              </a:lnSpc>
              <a:buFont typeface="Arial"/>
              <a:buChar char="•"/>
            </a:pPr>
            <a:r>
              <a:rPr lang="en-US" sz="2805" spc="-28">
                <a:solidFill>
                  <a:srgbClr val="294069"/>
                </a:solidFill>
                <a:latin typeface="Garet"/>
                <a:ea typeface="Garet"/>
                <a:cs typeface="Garet"/>
                <a:sym typeface="Garet"/>
              </a:rPr>
              <a:t>H₀: 60% support regulation</a:t>
            </a:r>
          </a:p>
          <a:p>
            <a:pPr marL="605635" lvl="1" indent="-302818" algn="l">
              <a:lnSpc>
                <a:spcPts val="3927"/>
              </a:lnSpc>
              <a:buFont typeface="Arial"/>
              <a:buChar char="•"/>
            </a:pPr>
            <a:r>
              <a:rPr lang="en-US" sz="2805" spc="-28">
                <a:solidFill>
                  <a:srgbClr val="294069"/>
                </a:solidFill>
                <a:latin typeface="Garet"/>
                <a:ea typeface="Garet"/>
                <a:cs typeface="Garet"/>
                <a:sym typeface="Garet"/>
              </a:rPr>
              <a:t> H₁: More than 60% support regulation</a:t>
            </a:r>
          </a:p>
          <a:p>
            <a:pPr algn="l">
              <a:lnSpc>
                <a:spcPts val="3927"/>
              </a:lnSpc>
            </a:pPr>
            <a:r>
              <a:rPr lang="en-US" sz="2805" spc="-28">
                <a:solidFill>
                  <a:srgbClr val="294069"/>
                </a:solidFill>
                <a:latin typeface="Garet"/>
                <a:ea typeface="Garet"/>
                <a:cs typeface="Garet"/>
                <a:sym typeface="Garet"/>
              </a:rPr>
              <a:t>  </a:t>
            </a:r>
            <a:r>
              <a:rPr lang="en-US" sz="2805" b="1" spc="-28">
                <a:solidFill>
                  <a:srgbClr val="294069"/>
                </a:solidFill>
                <a:latin typeface="Garet Bold"/>
                <a:ea typeface="Garet Bold"/>
                <a:cs typeface="Garet Bold"/>
                <a:sym typeface="Garet Bold"/>
              </a:rPr>
              <a:t> Calculation:</a:t>
            </a:r>
          </a:p>
          <a:p>
            <a:pPr algn="l">
              <a:lnSpc>
                <a:spcPts val="3927"/>
              </a:lnSpc>
            </a:pPr>
            <a:r>
              <a:rPr lang="en-US" sz="2805" spc="-28">
                <a:solidFill>
                  <a:srgbClr val="294069"/>
                </a:solidFill>
                <a:latin typeface="Garet"/>
                <a:ea typeface="Garet"/>
                <a:cs typeface="Garet"/>
                <a:sym typeface="Garet"/>
              </a:rPr>
              <a:t>     </a:t>
            </a:r>
          </a:p>
          <a:p>
            <a:pPr algn="l">
              <a:lnSpc>
                <a:spcPts val="3927"/>
              </a:lnSpc>
            </a:pPr>
            <a:r>
              <a:rPr lang="en-US" sz="2805" spc="-28">
                <a:solidFill>
                  <a:srgbClr val="294069"/>
                </a:solidFill>
                <a:latin typeface="Garet"/>
                <a:ea typeface="Garet"/>
                <a:cs typeface="Garet"/>
                <a:sym typeface="Garet"/>
              </a:rPr>
              <a:t>H₀: p = 0.6</a:t>
            </a:r>
          </a:p>
          <a:p>
            <a:pPr algn="l">
              <a:lnSpc>
                <a:spcPts val="3927"/>
              </a:lnSpc>
            </a:pPr>
            <a:r>
              <a:rPr lang="en-US" sz="2805" spc="-28">
                <a:solidFill>
                  <a:srgbClr val="294069"/>
                </a:solidFill>
                <a:latin typeface="Garet"/>
                <a:ea typeface="Garet"/>
                <a:cs typeface="Garet"/>
                <a:sym typeface="Garet"/>
              </a:rPr>
              <a:t> H₁: p &gt; 0.6</a:t>
            </a:r>
          </a:p>
          <a:p>
            <a:pPr algn="l">
              <a:lnSpc>
                <a:spcPts val="3927"/>
              </a:lnSpc>
            </a:pPr>
            <a:r>
              <a:rPr lang="en-US" sz="2805" spc="-28">
                <a:solidFill>
                  <a:srgbClr val="294069"/>
                </a:solidFill>
                <a:latin typeface="Garet"/>
                <a:ea typeface="Garet"/>
                <a:cs typeface="Garet"/>
                <a:sym typeface="Garet"/>
              </a:rPr>
              <a:t> Total responses = 203</a:t>
            </a:r>
          </a:p>
          <a:p>
            <a:pPr algn="l">
              <a:lnSpc>
                <a:spcPts val="3927"/>
              </a:lnSpc>
            </a:pPr>
            <a:r>
              <a:rPr lang="en-US" sz="2805" spc="-28">
                <a:solidFill>
                  <a:srgbClr val="294069"/>
                </a:solidFill>
                <a:latin typeface="Garet"/>
                <a:ea typeface="Garet"/>
                <a:cs typeface="Garet"/>
                <a:sym typeface="Garet"/>
              </a:rPr>
              <a:t> Support regulation = 105 (complete ban) + 68 (harder access for young people) = 173</a:t>
            </a:r>
          </a:p>
          <a:p>
            <a:pPr algn="l">
              <a:lnSpc>
                <a:spcPts val="3927"/>
              </a:lnSpc>
            </a:pPr>
            <a:r>
              <a:rPr lang="en-US" sz="2805" spc="-28">
                <a:solidFill>
                  <a:srgbClr val="294069"/>
                </a:solidFill>
                <a:latin typeface="Garet"/>
                <a:ea typeface="Garet"/>
                <a:cs typeface="Garet"/>
                <a:sym typeface="Garet"/>
              </a:rPr>
              <a:t> Sample proportion (p̂) = 173 / 203 ≈ 0.8522</a:t>
            </a:r>
          </a:p>
          <a:p>
            <a:pPr algn="l">
              <a:lnSpc>
                <a:spcPts val="3927"/>
              </a:lnSpc>
            </a:pPr>
            <a:r>
              <a:rPr lang="en-US" sz="2805" spc="-28">
                <a:solidFill>
                  <a:srgbClr val="294069"/>
                </a:solidFill>
                <a:latin typeface="Garet"/>
                <a:ea typeface="Garet"/>
                <a:cs typeface="Garet"/>
                <a:sym typeface="Garet"/>
              </a:rPr>
              <a:t> Standard error = √[p(1 - p) / n] = √[0.6 * 0.4 / 203] ≈ √[0.24 / 203] ≈ √0.001183 ≈ 0.0344</a:t>
            </a:r>
          </a:p>
          <a:p>
            <a:pPr algn="l">
              <a:lnSpc>
                <a:spcPts val="3927"/>
              </a:lnSpc>
            </a:pPr>
            <a:r>
              <a:rPr lang="en-US" sz="2805" spc="-28">
                <a:solidFill>
                  <a:srgbClr val="294069"/>
                </a:solidFill>
                <a:latin typeface="Garet"/>
                <a:ea typeface="Garet"/>
                <a:cs typeface="Garet"/>
                <a:sym typeface="Garet"/>
              </a:rPr>
              <a:t> Z = (p̂ - p) / Standard error = (0.8522 - 0.6) / 0.0344 ≈ 0.2522 / 0.0344 ≈ 7.33</a:t>
            </a:r>
          </a:p>
          <a:p>
            <a:pPr algn="l">
              <a:lnSpc>
                <a:spcPts val="3927"/>
              </a:lnSpc>
            </a:pPr>
            <a:r>
              <a:rPr lang="en-US" sz="2805" spc="-28">
                <a:solidFill>
                  <a:srgbClr val="294069"/>
                </a:solidFill>
                <a:latin typeface="Garet"/>
                <a:ea typeface="Garet"/>
                <a:cs typeface="Garet"/>
                <a:sym typeface="Garet"/>
              </a:rPr>
              <a:t> Zₐ = 1.645 (for α = 0.05, one-tailed test)</a:t>
            </a:r>
          </a:p>
          <a:p>
            <a:pPr algn="l">
              <a:lnSpc>
                <a:spcPts val="3927"/>
              </a:lnSpc>
            </a:pPr>
            <a:r>
              <a:rPr lang="en-US" sz="2805" spc="-28">
                <a:solidFill>
                  <a:srgbClr val="294069"/>
                </a:solidFill>
                <a:latin typeface="Garet"/>
                <a:ea typeface="Garet"/>
                <a:cs typeface="Garet"/>
                <a:sym typeface="Garet"/>
              </a:rPr>
              <a:t> Z &gt; Zₐ</a:t>
            </a:r>
          </a:p>
          <a:p>
            <a:pPr algn="l">
              <a:lnSpc>
                <a:spcPts val="3927"/>
              </a:lnSpc>
            </a:pPr>
            <a:r>
              <a:rPr lang="en-US" sz="2805" spc="-28">
                <a:solidFill>
                  <a:srgbClr val="294069"/>
                </a:solidFill>
                <a:latin typeface="Garet"/>
                <a:ea typeface="Garet"/>
                <a:cs typeface="Garet"/>
                <a:sym typeface="Garet"/>
              </a:rPr>
              <a:t>CI = p̂ ± Zₐ * Standard error = 0.8522 ± 1.645 * 0.0344</a:t>
            </a:r>
          </a:p>
          <a:p>
            <a:pPr algn="l">
              <a:lnSpc>
                <a:spcPts val="3927"/>
              </a:lnSpc>
            </a:pPr>
            <a:r>
              <a:rPr lang="en-US" sz="2805" spc="-28">
                <a:solidFill>
                  <a:srgbClr val="294069"/>
                </a:solidFill>
                <a:latin typeface="Garet"/>
                <a:ea typeface="Garet"/>
                <a:cs typeface="Garet"/>
                <a:sym typeface="Garet"/>
              </a:rPr>
              <a:t> = 0.8522 ± 0.0566</a:t>
            </a:r>
          </a:p>
          <a:p>
            <a:pPr algn="l">
              <a:lnSpc>
                <a:spcPts val="3927"/>
              </a:lnSpc>
            </a:pPr>
            <a:r>
              <a:rPr lang="en-US" sz="2805" spc="-28">
                <a:solidFill>
                  <a:srgbClr val="294069"/>
                </a:solidFill>
                <a:latin typeface="Garet"/>
                <a:ea typeface="Garet"/>
                <a:cs typeface="Garet"/>
                <a:sym typeface="Garet"/>
              </a:rPr>
              <a:t> = 0.7956 &lt; p &lt; 0.9088</a:t>
            </a: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b="1" spc="-28">
                <a:solidFill>
                  <a:srgbClr val="294069"/>
                </a:solidFill>
                <a:latin typeface="Garet Bold"/>
                <a:ea typeface="Garet Bold"/>
                <a:cs typeface="Garet Bold"/>
                <a:sym typeface="Garet Bold"/>
              </a:rPr>
              <a:t>  </a:t>
            </a:r>
          </a:p>
          <a:p>
            <a:pPr algn="l">
              <a:lnSpc>
                <a:spcPts val="3927"/>
              </a:lnSpc>
            </a:pPr>
            <a:endParaRPr lang="en-US" sz="2805" b="1" spc="-28">
              <a:solidFill>
                <a:srgbClr val="294069"/>
              </a:solidFill>
              <a:latin typeface="Garet Bold"/>
              <a:ea typeface="Garet Bold"/>
              <a:cs typeface="Garet Bold"/>
              <a:sym typeface="Garet Bold"/>
            </a:endParaRPr>
          </a:p>
          <a:p>
            <a:pPr algn="l">
              <a:lnSpc>
                <a:spcPts val="3927"/>
              </a:lnSpc>
            </a:pPr>
            <a:endParaRPr lang="en-US" sz="2805" b="1" spc="-28">
              <a:solidFill>
                <a:srgbClr val="294069"/>
              </a:solidFill>
              <a:latin typeface="Garet Bold"/>
              <a:ea typeface="Garet Bold"/>
              <a:cs typeface="Garet Bold"/>
              <a:sym typeface="Garet Bold"/>
            </a:endParaRPr>
          </a:p>
        </p:txBody>
      </p:sp>
      <p:sp>
        <p:nvSpPr>
          <p:cNvPr id="14" name="TextBox 14"/>
          <p:cNvSpPr txBox="1"/>
          <p:nvPr/>
        </p:nvSpPr>
        <p:spPr>
          <a:xfrm>
            <a:off x="-1745689" y="-95250"/>
            <a:ext cx="16346472" cy="843665"/>
          </a:xfrm>
          <a:prstGeom prst="rect">
            <a:avLst/>
          </a:prstGeom>
        </p:spPr>
        <p:txBody>
          <a:bodyPr lIns="0" tIns="0" rIns="0" bIns="0" rtlCol="0" anchor="t">
            <a:spAutoFit/>
          </a:bodyPr>
          <a:lstStyle/>
          <a:p>
            <a:pPr algn="ctr">
              <a:lnSpc>
                <a:spcPts val="6909"/>
              </a:lnSpc>
            </a:pPr>
            <a:r>
              <a:rPr lang="en-US" sz="4935" b="1">
                <a:solidFill>
                  <a:srgbClr val="294069"/>
                </a:solidFill>
                <a:latin typeface="Canva Sans Bold"/>
                <a:ea typeface="Canva Sans Bold"/>
                <a:cs typeface="Canva Sans Bold"/>
                <a:sym typeface="Canva Sans Bold"/>
              </a:rPr>
              <a:t>Hypothesis no: 03  Regulation Support</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87529" cy="1028700"/>
            <a:chOff x="0" y="0"/>
            <a:chExt cx="892189" cy="270933"/>
          </a:xfrm>
        </p:grpSpPr>
        <p:sp>
          <p:nvSpPr>
            <p:cNvPr id="3" name="Freeform 3"/>
            <p:cNvSpPr/>
            <p:nvPr/>
          </p:nvSpPr>
          <p:spPr>
            <a:xfrm>
              <a:off x="0" y="0"/>
              <a:ext cx="892189" cy="270933"/>
            </a:xfrm>
            <a:custGeom>
              <a:avLst/>
              <a:gdLst/>
              <a:ahLst/>
              <a:cxnLst/>
              <a:rect l="l" t="t" r="r" b="b"/>
              <a:pathLst>
                <a:path w="892189" h="270933">
                  <a:moveTo>
                    <a:pt x="82275" y="0"/>
                  </a:moveTo>
                  <a:lnTo>
                    <a:pt x="809914" y="0"/>
                  </a:lnTo>
                  <a:cubicBezTo>
                    <a:pt x="855353" y="0"/>
                    <a:pt x="892189" y="36836"/>
                    <a:pt x="892189" y="82275"/>
                  </a:cubicBezTo>
                  <a:lnTo>
                    <a:pt x="892189" y="188658"/>
                  </a:lnTo>
                  <a:cubicBezTo>
                    <a:pt x="892189" y="234098"/>
                    <a:pt x="855353" y="270933"/>
                    <a:pt x="809914" y="270933"/>
                  </a:cubicBezTo>
                  <a:lnTo>
                    <a:pt x="82275" y="270933"/>
                  </a:lnTo>
                  <a:cubicBezTo>
                    <a:pt x="36836" y="270933"/>
                    <a:pt x="0" y="234098"/>
                    <a:pt x="0" y="188658"/>
                  </a:cubicBezTo>
                  <a:lnTo>
                    <a:pt x="0" y="82275"/>
                  </a:lnTo>
                  <a:cubicBezTo>
                    <a:pt x="0" y="36836"/>
                    <a:pt x="36836" y="0"/>
                    <a:pt x="82275" y="0"/>
                  </a:cubicBezTo>
                  <a:close/>
                </a:path>
              </a:pathLst>
            </a:custGeom>
            <a:solidFill>
              <a:srgbClr val="A1D4E1"/>
            </a:solidFill>
            <a:ln cap="rnd">
              <a:noFill/>
              <a:prstDash val="solid"/>
              <a:round/>
            </a:ln>
          </p:spPr>
        </p:sp>
        <p:sp>
          <p:nvSpPr>
            <p:cNvPr id="4" name="TextBox 4"/>
            <p:cNvSpPr txBox="1"/>
            <p:nvPr/>
          </p:nvSpPr>
          <p:spPr>
            <a:xfrm>
              <a:off x="0" y="0"/>
              <a:ext cx="892189" cy="2709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755499" y="2332911"/>
            <a:ext cx="15127746" cy="2921230"/>
            <a:chOff x="0" y="0"/>
            <a:chExt cx="3984262" cy="769377"/>
          </a:xfrm>
        </p:grpSpPr>
        <p:sp>
          <p:nvSpPr>
            <p:cNvPr id="9" name="Freeform 9"/>
            <p:cNvSpPr/>
            <p:nvPr/>
          </p:nvSpPr>
          <p:spPr>
            <a:xfrm>
              <a:off x="0" y="0"/>
              <a:ext cx="3984262" cy="769377"/>
            </a:xfrm>
            <a:custGeom>
              <a:avLst/>
              <a:gdLst/>
              <a:ahLst/>
              <a:cxnLst/>
              <a:rect l="l" t="t" r="r" b="b"/>
              <a:pathLst>
                <a:path w="3984262" h="769377">
                  <a:moveTo>
                    <a:pt x="17400" y="0"/>
                  </a:moveTo>
                  <a:lnTo>
                    <a:pt x="3966862" y="0"/>
                  </a:lnTo>
                  <a:cubicBezTo>
                    <a:pt x="3976472" y="0"/>
                    <a:pt x="3984262" y="7790"/>
                    <a:pt x="3984262" y="17400"/>
                  </a:cubicBezTo>
                  <a:lnTo>
                    <a:pt x="3984262" y="751977"/>
                  </a:lnTo>
                  <a:cubicBezTo>
                    <a:pt x="3984262" y="761587"/>
                    <a:pt x="3976472" y="769377"/>
                    <a:pt x="3966862" y="769377"/>
                  </a:cubicBezTo>
                  <a:lnTo>
                    <a:pt x="17400" y="769377"/>
                  </a:lnTo>
                  <a:cubicBezTo>
                    <a:pt x="7790" y="769377"/>
                    <a:pt x="0" y="761587"/>
                    <a:pt x="0" y="751977"/>
                  </a:cubicBezTo>
                  <a:lnTo>
                    <a:pt x="0" y="17400"/>
                  </a:lnTo>
                  <a:cubicBezTo>
                    <a:pt x="0" y="7790"/>
                    <a:pt x="7790" y="0"/>
                    <a:pt x="17400" y="0"/>
                  </a:cubicBezTo>
                  <a:close/>
                </a:path>
              </a:pathLst>
            </a:custGeom>
            <a:solidFill>
              <a:srgbClr val="F4956F"/>
            </a:solidFill>
          </p:spPr>
        </p:sp>
        <p:sp>
          <p:nvSpPr>
            <p:cNvPr id="10" name="TextBox 10"/>
            <p:cNvSpPr txBox="1"/>
            <p:nvPr/>
          </p:nvSpPr>
          <p:spPr>
            <a:xfrm>
              <a:off x="0" y="0"/>
              <a:ext cx="3984262" cy="769377"/>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28700" y="2504221"/>
            <a:ext cx="14005080" cy="4367285"/>
          </a:xfrm>
          <a:prstGeom prst="rect">
            <a:avLst/>
          </a:prstGeom>
        </p:spPr>
        <p:txBody>
          <a:bodyPr lIns="0" tIns="0" rIns="0" bIns="0" rtlCol="0" anchor="t">
            <a:spAutoFit/>
          </a:bodyPr>
          <a:lstStyle/>
          <a:p>
            <a:pPr algn="l">
              <a:lnSpc>
                <a:spcPts val="4983"/>
              </a:lnSpc>
            </a:pPr>
            <a:r>
              <a:rPr lang="en-US" sz="3559" spc="-35">
                <a:solidFill>
                  <a:srgbClr val="294069"/>
                </a:solidFill>
                <a:latin typeface="Garet"/>
                <a:ea typeface="Garet"/>
                <a:cs typeface="Garet"/>
                <a:sym typeface="Garet"/>
              </a:rPr>
              <a:t>We reject the null hypothesis because the calculated </a:t>
            </a:r>
            <a:r>
              <a:rPr lang="en-US" sz="3559" b="1" spc="-35">
                <a:solidFill>
                  <a:srgbClr val="E7F1F4"/>
                </a:solidFill>
                <a:latin typeface="Garet Bold"/>
                <a:ea typeface="Garet Bold"/>
                <a:cs typeface="Garet Bold"/>
                <a:sym typeface="Garet Bold"/>
              </a:rPr>
              <a:t>Z-value (7.28) is greater than the critical Z-value (1.645).</a:t>
            </a:r>
          </a:p>
          <a:p>
            <a:pPr algn="l">
              <a:lnSpc>
                <a:spcPts val="4983"/>
              </a:lnSpc>
            </a:pPr>
            <a:r>
              <a:rPr lang="en-US" sz="3559" spc="-35">
                <a:solidFill>
                  <a:srgbClr val="294069"/>
                </a:solidFill>
                <a:latin typeface="Garet"/>
                <a:ea typeface="Garet"/>
                <a:cs typeface="Garet"/>
                <a:sym typeface="Garet"/>
              </a:rPr>
              <a:t>This indicates that</a:t>
            </a:r>
            <a:r>
              <a:rPr lang="en-US" sz="3559" b="1" spc="-35">
                <a:solidFill>
                  <a:srgbClr val="294069"/>
                </a:solidFill>
                <a:latin typeface="Garet Bold"/>
                <a:ea typeface="Garet Bold"/>
                <a:cs typeface="Garet Bold"/>
                <a:sym typeface="Garet Bold"/>
              </a:rPr>
              <a:t> </a:t>
            </a:r>
            <a:r>
              <a:rPr lang="en-US" sz="3559" b="1" spc="-35">
                <a:solidFill>
                  <a:srgbClr val="FFDE59"/>
                </a:solidFill>
                <a:latin typeface="Garet Bold"/>
                <a:ea typeface="Garet Bold"/>
                <a:cs typeface="Garet Bold"/>
                <a:sym typeface="Garet Bold"/>
              </a:rPr>
              <a:t>more than 60% of respondents support stricter regulation</a:t>
            </a:r>
            <a:r>
              <a:rPr lang="en-US" sz="3559" spc="-35">
                <a:solidFill>
                  <a:srgbClr val="294069"/>
                </a:solidFill>
                <a:latin typeface="Garet"/>
                <a:ea typeface="Garet"/>
                <a:cs typeface="Garet"/>
                <a:sym typeface="Garet"/>
              </a:rPr>
              <a:t> of nicotine/vape products.</a:t>
            </a:r>
          </a:p>
          <a:p>
            <a:pPr algn="l">
              <a:lnSpc>
                <a:spcPts val="4983"/>
              </a:lnSpc>
            </a:pPr>
            <a:endParaRPr lang="en-US" sz="3559" spc="-35">
              <a:solidFill>
                <a:srgbClr val="294069"/>
              </a:solidFill>
              <a:latin typeface="Garet"/>
              <a:ea typeface="Garet"/>
              <a:cs typeface="Garet"/>
              <a:sym typeface="Garet"/>
            </a:endParaRPr>
          </a:p>
          <a:p>
            <a:pPr algn="l">
              <a:lnSpc>
                <a:spcPts val="4983"/>
              </a:lnSpc>
            </a:pPr>
            <a:endParaRPr lang="en-US" sz="3559" spc="-35">
              <a:solidFill>
                <a:srgbClr val="294069"/>
              </a:solidFill>
              <a:latin typeface="Garet"/>
              <a:ea typeface="Garet"/>
              <a:cs typeface="Garet"/>
              <a:sym typeface="Garet"/>
            </a:endParaRPr>
          </a:p>
          <a:p>
            <a:pPr algn="l">
              <a:lnSpc>
                <a:spcPts val="4983"/>
              </a:lnSpc>
            </a:pPr>
            <a:endParaRPr lang="en-US" sz="3559" spc="-35">
              <a:solidFill>
                <a:srgbClr val="294069"/>
              </a:solidFill>
              <a:latin typeface="Garet"/>
              <a:ea typeface="Garet"/>
              <a:cs typeface="Garet"/>
              <a:sym typeface="Garet"/>
            </a:endParaRPr>
          </a:p>
        </p:txBody>
      </p:sp>
      <p:sp>
        <p:nvSpPr>
          <p:cNvPr id="14" name="TextBox 14"/>
          <p:cNvSpPr txBox="1"/>
          <p:nvPr/>
        </p:nvSpPr>
        <p:spPr>
          <a:xfrm>
            <a:off x="-533100" y="136804"/>
            <a:ext cx="4453729" cy="678893"/>
          </a:xfrm>
          <a:prstGeom prst="rect">
            <a:avLst/>
          </a:prstGeom>
        </p:spPr>
        <p:txBody>
          <a:bodyPr lIns="0" tIns="0" rIns="0" bIns="0" rtlCol="0" anchor="t">
            <a:spAutoFit/>
          </a:bodyPr>
          <a:lstStyle/>
          <a:p>
            <a:pPr algn="ctr">
              <a:lnSpc>
                <a:spcPts val="5564"/>
              </a:lnSpc>
            </a:pPr>
            <a:r>
              <a:rPr lang="en-US" sz="3974" b="1">
                <a:solidFill>
                  <a:srgbClr val="294069"/>
                </a:solidFill>
                <a:latin typeface="Canva Sans Bold"/>
                <a:ea typeface="Canva Sans Bold"/>
                <a:cs typeface="Canva Sans Bold"/>
                <a:sym typeface="Canva Sans Bold"/>
              </a:rPr>
              <a:t>Conclusion:</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733677" y="3866221"/>
            <a:ext cx="19021677" cy="6420779"/>
            <a:chOff x="0" y="0"/>
            <a:chExt cx="5009824" cy="1691069"/>
          </a:xfrm>
        </p:grpSpPr>
        <p:sp>
          <p:nvSpPr>
            <p:cNvPr id="3" name="Freeform 3"/>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4" name="TextBox 4"/>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448001" y="0"/>
            <a:ext cx="7018451" cy="1402528"/>
            <a:chOff x="0" y="0"/>
            <a:chExt cx="1848481" cy="369390"/>
          </a:xfrm>
        </p:grpSpPr>
        <p:sp>
          <p:nvSpPr>
            <p:cNvPr id="6" name="Freeform 6"/>
            <p:cNvSpPr/>
            <p:nvPr/>
          </p:nvSpPr>
          <p:spPr>
            <a:xfrm>
              <a:off x="0" y="0"/>
              <a:ext cx="1848481" cy="369390"/>
            </a:xfrm>
            <a:custGeom>
              <a:avLst/>
              <a:gdLst/>
              <a:ahLst/>
              <a:cxnLst/>
              <a:rect l="l" t="t" r="r" b="b"/>
              <a:pathLst>
                <a:path w="1848481" h="369390">
                  <a:moveTo>
                    <a:pt x="37505" y="0"/>
                  </a:moveTo>
                  <a:lnTo>
                    <a:pt x="1810976" y="0"/>
                  </a:lnTo>
                  <a:cubicBezTo>
                    <a:pt x="1820923" y="0"/>
                    <a:pt x="1830462" y="3951"/>
                    <a:pt x="1837496" y="10985"/>
                  </a:cubicBezTo>
                  <a:cubicBezTo>
                    <a:pt x="1844530" y="18018"/>
                    <a:pt x="1848481" y="27558"/>
                    <a:pt x="1848481" y="37505"/>
                  </a:cubicBezTo>
                  <a:lnTo>
                    <a:pt x="1848481" y="331885"/>
                  </a:lnTo>
                  <a:cubicBezTo>
                    <a:pt x="1848481" y="352599"/>
                    <a:pt x="1831690" y="369390"/>
                    <a:pt x="1810976" y="369390"/>
                  </a:cubicBezTo>
                  <a:lnTo>
                    <a:pt x="37505" y="369390"/>
                  </a:lnTo>
                  <a:cubicBezTo>
                    <a:pt x="16791" y="369390"/>
                    <a:pt x="0" y="352599"/>
                    <a:pt x="0" y="331885"/>
                  </a:cubicBezTo>
                  <a:lnTo>
                    <a:pt x="0" y="37505"/>
                  </a:lnTo>
                  <a:cubicBezTo>
                    <a:pt x="0" y="16791"/>
                    <a:pt x="16791" y="0"/>
                    <a:pt x="37505" y="0"/>
                  </a:cubicBezTo>
                  <a:close/>
                </a:path>
              </a:pathLst>
            </a:custGeom>
            <a:solidFill>
              <a:srgbClr val="F4956F"/>
            </a:solidFill>
          </p:spPr>
        </p:sp>
        <p:sp>
          <p:nvSpPr>
            <p:cNvPr id="7" name="TextBox 7"/>
            <p:cNvSpPr txBox="1"/>
            <p:nvPr/>
          </p:nvSpPr>
          <p:spPr>
            <a:xfrm>
              <a:off x="0" y="0"/>
              <a:ext cx="1848481" cy="36939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 name="Picture 10"/>
          <p:cNvPicPr>
            <a:picLocks noChangeAspect="1"/>
          </p:cNvPicPr>
          <p:nvPr/>
        </p:nvPicPr>
        <p:blipFill>
          <a:blip r:embed="rId6"/>
          <a:stretch>
            <a:fillRect/>
          </a:stretch>
        </p:blipFill>
        <p:spPr>
          <a:xfrm>
            <a:off x="5624442" y="-582211"/>
            <a:ext cx="10014901" cy="11352113"/>
          </a:xfrm>
          <a:prstGeom prst="rect">
            <a:avLst/>
          </a:prstGeom>
        </p:spPr>
      </p:pic>
      <p:sp>
        <p:nvSpPr>
          <p:cNvPr id="11" name="TextBox 11"/>
          <p:cNvSpPr txBox="1"/>
          <p:nvPr/>
        </p:nvSpPr>
        <p:spPr>
          <a:xfrm>
            <a:off x="-272570" y="287598"/>
            <a:ext cx="7129568" cy="678893"/>
          </a:xfrm>
          <a:prstGeom prst="rect">
            <a:avLst/>
          </a:prstGeom>
        </p:spPr>
        <p:txBody>
          <a:bodyPr lIns="0" tIns="0" rIns="0" bIns="0" rtlCol="0" anchor="t">
            <a:spAutoFit/>
          </a:bodyPr>
          <a:lstStyle/>
          <a:p>
            <a:pPr algn="ctr">
              <a:lnSpc>
                <a:spcPts val="5564"/>
              </a:lnSpc>
            </a:pPr>
            <a:r>
              <a:rPr lang="en-US" sz="3974" b="1">
                <a:solidFill>
                  <a:srgbClr val="294069"/>
                </a:solidFill>
                <a:latin typeface="Canva Sans Bold"/>
                <a:ea typeface="Canva Sans Bold"/>
                <a:cs typeface="Canva Sans Bold"/>
                <a:sym typeface="Canva Sans Bold"/>
              </a:rPr>
              <a:t>Graphical Representation:</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9384977" y="-5758627"/>
            <a:ext cx="21960667" cy="10558013"/>
            <a:chOff x="0" y="0"/>
            <a:chExt cx="660400" cy="317500"/>
          </a:xfrm>
        </p:grpSpPr>
        <p:sp>
          <p:nvSpPr>
            <p:cNvPr id="3" name="Freeform 3"/>
            <p:cNvSpPr/>
            <p:nvPr/>
          </p:nvSpPr>
          <p:spPr>
            <a:xfrm>
              <a:off x="0" y="0"/>
              <a:ext cx="660400" cy="317500"/>
            </a:xfrm>
            <a:custGeom>
              <a:avLst/>
              <a:gdLst/>
              <a:ahLst/>
              <a:cxnLst/>
              <a:rect l="l" t="t" r="r" b="b"/>
              <a:pathLst>
                <a:path w="660400" h="317500">
                  <a:moveTo>
                    <a:pt x="220252" y="298431"/>
                  </a:moveTo>
                  <a:cubicBezTo>
                    <a:pt x="254109" y="309945"/>
                    <a:pt x="292600" y="317500"/>
                    <a:pt x="330378" y="317500"/>
                  </a:cubicBezTo>
                  <a:cubicBezTo>
                    <a:pt x="368157" y="317500"/>
                    <a:pt x="404509" y="311023"/>
                    <a:pt x="438009" y="299509"/>
                  </a:cubicBezTo>
                  <a:cubicBezTo>
                    <a:pt x="438723" y="299150"/>
                    <a:pt x="439435" y="299150"/>
                    <a:pt x="440148" y="298790"/>
                  </a:cubicBezTo>
                  <a:cubicBezTo>
                    <a:pt x="565955" y="252735"/>
                    <a:pt x="658618" y="131121"/>
                    <a:pt x="660400" y="0"/>
                  </a:cubicBezTo>
                  <a:lnTo>
                    <a:pt x="660400" y="0"/>
                  </a:lnTo>
                  <a:lnTo>
                    <a:pt x="0" y="0"/>
                  </a:lnTo>
                  <a:lnTo>
                    <a:pt x="0" y="0"/>
                  </a:lnTo>
                  <a:cubicBezTo>
                    <a:pt x="1782" y="131840"/>
                    <a:pt x="93019" y="253455"/>
                    <a:pt x="220252" y="298431"/>
                  </a:cubicBezTo>
                  <a:close/>
                </a:path>
              </a:pathLst>
            </a:custGeom>
            <a:solidFill>
              <a:srgbClr val="A1D4E1"/>
            </a:solidFill>
          </p:spPr>
        </p:sp>
        <p:sp>
          <p:nvSpPr>
            <p:cNvPr id="4" name="TextBox 4"/>
            <p:cNvSpPr txBox="1"/>
            <p:nvPr/>
          </p:nvSpPr>
          <p:spPr>
            <a:xfrm>
              <a:off x="0" y="0"/>
              <a:ext cx="660400" cy="190500"/>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542627" y="8685224"/>
            <a:ext cx="1402727" cy="2145864"/>
          </a:xfrm>
          <a:custGeom>
            <a:avLst/>
            <a:gdLst/>
            <a:ahLst/>
            <a:cxnLst/>
            <a:rect l="l" t="t" r="r" b="b"/>
            <a:pathLst>
              <a:path w="1402727" h="2145864">
                <a:moveTo>
                  <a:pt x="0" y="0"/>
                </a:moveTo>
                <a:lnTo>
                  <a:pt x="1402727" y="0"/>
                </a:lnTo>
                <a:lnTo>
                  <a:pt x="1402727" y="2145865"/>
                </a:lnTo>
                <a:lnTo>
                  <a:pt x="0" y="2145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56554" y="8799830"/>
            <a:ext cx="972146" cy="1487170"/>
          </a:xfrm>
          <a:custGeom>
            <a:avLst/>
            <a:gdLst/>
            <a:ahLst/>
            <a:cxnLst/>
            <a:rect l="l" t="t" r="r" b="b"/>
            <a:pathLst>
              <a:path w="972146" h="1487170">
                <a:moveTo>
                  <a:pt x="972146" y="0"/>
                </a:moveTo>
                <a:lnTo>
                  <a:pt x="0" y="0"/>
                </a:lnTo>
                <a:lnTo>
                  <a:pt x="0" y="1487170"/>
                </a:lnTo>
                <a:lnTo>
                  <a:pt x="972146" y="1487170"/>
                </a:lnTo>
                <a:lnTo>
                  <a:pt x="97214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259669" y="5041013"/>
            <a:ext cx="9374889" cy="3406086"/>
            <a:chOff x="0" y="0"/>
            <a:chExt cx="2469107" cy="897076"/>
          </a:xfrm>
        </p:grpSpPr>
        <p:sp>
          <p:nvSpPr>
            <p:cNvPr id="8" name="Freeform 8"/>
            <p:cNvSpPr/>
            <p:nvPr/>
          </p:nvSpPr>
          <p:spPr>
            <a:xfrm>
              <a:off x="0" y="0"/>
              <a:ext cx="2469107" cy="897076"/>
            </a:xfrm>
            <a:custGeom>
              <a:avLst/>
              <a:gdLst/>
              <a:ahLst/>
              <a:cxnLst/>
              <a:rect l="l" t="t" r="r" b="b"/>
              <a:pathLst>
                <a:path w="2469107" h="897076">
                  <a:moveTo>
                    <a:pt x="22297" y="0"/>
                  </a:moveTo>
                  <a:lnTo>
                    <a:pt x="2446810" y="0"/>
                  </a:lnTo>
                  <a:cubicBezTo>
                    <a:pt x="2452723" y="0"/>
                    <a:pt x="2458395" y="2349"/>
                    <a:pt x="2462576" y="6531"/>
                  </a:cubicBezTo>
                  <a:cubicBezTo>
                    <a:pt x="2466758" y="10712"/>
                    <a:pt x="2469107" y="16383"/>
                    <a:pt x="2469107" y="22297"/>
                  </a:cubicBezTo>
                  <a:lnTo>
                    <a:pt x="2469107" y="874779"/>
                  </a:lnTo>
                  <a:cubicBezTo>
                    <a:pt x="2469107" y="880693"/>
                    <a:pt x="2466758" y="886364"/>
                    <a:pt x="2462576" y="890546"/>
                  </a:cubicBezTo>
                  <a:cubicBezTo>
                    <a:pt x="2458395" y="894727"/>
                    <a:pt x="2452723" y="897076"/>
                    <a:pt x="2446810" y="897076"/>
                  </a:cubicBezTo>
                  <a:lnTo>
                    <a:pt x="22297" y="897076"/>
                  </a:lnTo>
                  <a:cubicBezTo>
                    <a:pt x="16383" y="897076"/>
                    <a:pt x="10712" y="894727"/>
                    <a:pt x="6531" y="890546"/>
                  </a:cubicBezTo>
                  <a:cubicBezTo>
                    <a:pt x="2349" y="886364"/>
                    <a:pt x="0" y="880693"/>
                    <a:pt x="0" y="874779"/>
                  </a:cubicBezTo>
                  <a:lnTo>
                    <a:pt x="0" y="22297"/>
                  </a:lnTo>
                  <a:cubicBezTo>
                    <a:pt x="0" y="16383"/>
                    <a:pt x="2349" y="10712"/>
                    <a:pt x="6531" y="6531"/>
                  </a:cubicBezTo>
                  <a:cubicBezTo>
                    <a:pt x="10712" y="2349"/>
                    <a:pt x="16383" y="0"/>
                    <a:pt x="22297" y="0"/>
                  </a:cubicBezTo>
                  <a:close/>
                </a:path>
              </a:pathLst>
            </a:custGeom>
            <a:solidFill>
              <a:srgbClr val="FD5D42"/>
            </a:solidFill>
          </p:spPr>
        </p:sp>
        <p:sp>
          <p:nvSpPr>
            <p:cNvPr id="9" name="TextBox 9"/>
            <p:cNvSpPr txBox="1"/>
            <p:nvPr/>
          </p:nvSpPr>
          <p:spPr>
            <a:xfrm>
              <a:off x="0" y="0"/>
              <a:ext cx="2469107" cy="897076"/>
            </a:xfrm>
            <a:prstGeom prst="rect">
              <a:avLst/>
            </a:prstGeom>
          </p:spPr>
          <p:txBody>
            <a:bodyPr lIns="50800" tIns="50800" rIns="50800" bIns="50800" rtlCol="0" anchor="ctr"/>
            <a:lstStyle/>
            <a:p>
              <a:pPr algn="ctr">
                <a:lnSpc>
                  <a:spcPts val="2639"/>
                </a:lnSpc>
              </a:pPr>
              <a:endParaRPr/>
            </a:p>
          </p:txBody>
        </p:sp>
      </p:grpSp>
      <p:grpSp>
        <p:nvGrpSpPr>
          <p:cNvPr id="10" name="Group 10"/>
          <p:cNvGrpSpPr/>
          <p:nvPr/>
        </p:nvGrpSpPr>
        <p:grpSpPr>
          <a:xfrm>
            <a:off x="9916027" y="1028700"/>
            <a:ext cx="8601211" cy="9156983"/>
            <a:chOff x="0" y="0"/>
            <a:chExt cx="2265340" cy="2411716"/>
          </a:xfrm>
        </p:grpSpPr>
        <p:sp>
          <p:nvSpPr>
            <p:cNvPr id="11" name="Freeform 11"/>
            <p:cNvSpPr/>
            <p:nvPr/>
          </p:nvSpPr>
          <p:spPr>
            <a:xfrm>
              <a:off x="0" y="0"/>
              <a:ext cx="2265340" cy="2411716"/>
            </a:xfrm>
            <a:custGeom>
              <a:avLst/>
              <a:gdLst/>
              <a:ahLst/>
              <a:cxnLst/>
              <a:rect l="l" t="t" r="r" b="b"/>
              <a:pathLst>
                <a:path w="2265340" h="2411716">
                  <a:moveTo>
                    <a:pt x="24303" y="0"/>
                  </a:moveTo>
                  <a:lnTo>
                    <a:pt x="2241037" y="0"/>
                  </a:lnTo>
                  <a:cubicBezTo>
                    <a:pt x="2247483" y="0"/>
                    <a:pt x="2253664" y="2560"/>
                    <a:pt x="2258222" y="7118"/>
                  </a:cubicBezTo>
                  <a:cubicBezTo>
                    <a:pt x="2262779" y="11676"/>
                    <a:pt x="2265340" y="17857"/>
                    <a:pt x="2265340" y="24303"/>
                  </a:cubicBezTo>
                  <a:lnTo>
                    <a:pt x="2265340" y="2387413"/>
                  </a:lnTo>
                  <a:cubicBezTo>
                    <a:pt x="2265340" y="2393858"/>
                    <a:pt x="2262779" y="2400040"/>
                    <a:pt x="2258222" y="2404598"/>
                  </a:cubicBezTo>
                  <a:cubicBezTo>
                    <a:pt x="2253664" y="2409155"/>
                    <a:pt x="2247483" y="2411716"/>
                    <a:pt x="2241037" y="2411716"/>
                  </a:cubicBezTo>
                  <a:lnTo>
                    <a:pt x="24303" y="2411716"/>
                  </a:lnTo>
                  <a:cubicBezTo>
                    <a:pt x="17857" y="2411716"/>
                    <a:pt x="11676" y="2409155"/>
                    <a:pt x="7118" y="2404598"/>
                  </a:cubicBezTo>
                  <a:cubicBezTo>
                    <a:pt x="2560" y="2400040"/>
                    <a:pt x="0" y="2393858"/>
                    <a:pt x="0" y="2387413"/>
                  </a:cubicBezTo>
                  <a:lnTo>
                    <a:pt x="0" y="24303"/>
                  </a:lnTo>
                  <a:cubicBezTo>
                    <a:pt x="0" y="17857"/>
                    <a:pt x="2560" y="11676"/>
                    <a:pt x="7118" y="7118"/>
                  </a:cubicBezTo>
                  <a:cubicBezTo>
                    <a:pt x="11676" y="2560"/>
                    <a:pt x="17857" y="0"/>
                    <a:pt x="24303" y="0"/>
                  </a:cubicBezTo>
                  <a:close/>
                </a:path>
              </a:pathLst>
            </a:custGeom>
            <a:solidFill>
              <a:srgbClr val="294069"/>
            </a:solidFill>
          </p:spPr>
        </p:sp>
        <p:sp>
          <p:nvSpPr>
            <p:cNvPr id="12" name="TextBox 12"/>
            <p:cNvSpPr txBox="1"/>
            <p:nvPr/>
          </p:nvSpPr>
          <p:spPr>
            <a:xfrm>
              <a:off x="0" y="0"/>
              <a:ext cx="2265340" cy="2411716"/>
            </a:xfrm>
            <a:prstGeom prst="rect">
              <a:avLst/>
            </a:prstGeom>
          </p:spPr>
          <p:txBody>
            <a:bodyPr lIns="50800" tIns="50800" rIns="50800" bIns="50800" rtlCol="0" anchor="ctr"/>
            <a:lstStyle/>
            <a:p>
              <a:pPr algn="ctr">
                <a:lnSpc>
                  <a:spcPts val="2639"/>
                </a:lnSpc>
              </a:pPr>
              <a:endParaRPr/>
            </a:p>
          </p:txBody>
        </p:sp>
      </p:grpSp>
      <p:sp>
        <p:nvSpPr>
          <p:cNvPr id="13" name="TextBox 13"/>
          <p:cNvSpPr txBox="1"/>
          <p:nvPr/>
        </p:nvSpPr>
        <p:spPr>
          <a:xfrm>
            <a:off x="-40849" y="5472002"/>
            <a:ext cx="9937826" cy="2473931"/>
          </a:xfrm>
          <a:prstGeom prst="rect">
            <a:avLst/>
          </a:prstGeom>
        </p:spPr>
        <p:txBody>
          <a:bodyPr lIns="0" tIns="0" rIns="0" bIns="0" rtlCol="0" anchor="t">
            <a:spAutoFit/>
          </a:bodyPr>
          <a:lstStyle/>
          <a:p>
            <a:pPr marL="759785" lvl="1" indent="-379893" algn="ctr">
              <a:lnSpc>
                <a:spcPts val="4926"/>
              </a:lnSpc>
              <a:buFont typeface="Arial"/>
              <a:buChar char="•"/>
            </a:pPr>
            <a:r>
              <a:rPr lang="en-US" sz="3519" spc="-35">
                <a:solidFill>
                  <a:srgbClr val="E7F1F4"/>
                </a:solidFill>
                <a:latin typeface="Garet"/>
                <a:ea typeface="Garet"/>
                <a:cs typeface="Garet"/>
                <a:sym typeface="Garet"/>
              </a:rPr>
              <a:t>Yes, frequently: 56 / 203 ≈ 27.59%</a:t>
            </a:r>
          </a:p>
          <a:p>
            <a:pPr marL="759785" lvl="1" indent="-379893" algn="ctr">
              <a:lnSpc>
                <a:spcPts val="4926"/>
              </a:lnSpc>
              <a:buFont typeface="Arial"/>
              <a:buChar char="•"/>
            </a:pPr>
            <a:r>
              <a:rPr lang="en-US" sz="3519" spc="-35">
                <a:solidFill>
                  <a:srgbClr val="E7F1F4"/>
                </a:solidFill>
                <a:latin typeface="Garet"/>
                <a:ea typeface="Garet"/>
                <a:cs typeface="Garet"/>
                <a:sym typeface="Garet"/>
              </a:rPr>
              <a:t>Yes, occasionally: 59 / 203 ≈ 29.06%</a:t>
            </a:r>
          </a:p>
          <a:p>
            <a:pPr marL="759785" lvl="1" indent="-379893" algn="ctr">
              <a:lnSpc>
                <a:spcPts val="4926"/>
              </a:lnSpc>
              <a:buFont typeface="Arial"/>
              <a:buChar char="•"/>
            </a:pPr>
            <a:r>
              <a:rPr lang="en-US" sz="3519" spc="-35">
                <a:solidFill>
                  <a:srgbClr val="E7F1F4"/>
                </a:solidFill>
                <a:latin typeface="Garet"/>
                <a:ea typeface="Garet"/>
                <a:cs typeface="Garet"/>
                <a:sym typeface="Garet"/>
              </a:rPr>
              <a:t>No, never: 88 / 203 ≈ 43.35%</a:t>
            </a:r>
          </a:p>
          <a:p>
            <a:pPr marL="0" lvl="0" indent="0" algn="ctr">
              <a:lnSpc>
                <a:spcPts val="4926"/>
              </a:lnSpc>
              <a:spcBef>
                <a:spcPct val="0"/>
              </a:spcBef>
            </a:pPr>
            <a:endParaRPr lang="en-US" sz="3519" spc="-35">
              <a:solidFill>
                <a:srgbClr val="E7F1F4"/>
              </a:solidFill>
              <a:latin typeface="Garet"/>
              <a:ea typeface="Garet"/>
              <a:cs typeface="Garet"/>
              <a:sym typeface="Garet"/>
            </a:endParaRPr>
          </a:p>
        </p:txBody>
      </p:sp>
      <p:sp>
        <p:nvSpPr>
          <p:cNvPr id="14" name="TextBox 14"/>
          <p:cNvSpPr txBox="1"/>
          <p:nvPr/>
        </p:nvSpPr>
        <p:spPr>
          <a:xfrm>
            <a:off x="9896977" y="1172329"/>
            <a:ext cx="8056876" cy="8310271"/>
          </a:xfrm>
          <a:prstGeom prst="rect">
            <a:avLst/>
          </a:prstGeom>
        </p:spPr>
        <p:txBody>
          <a:bodyPr lIns="0" tIns="0" rIns="0" bIns="0" rtlCol="0" anchor="t">
            <a:spAutoFit/>
          </a:bodyPr>
          <a:lstStyle/>
          <a:p>
            <a:pPr algn="ctr">
              <a:lnSpc>
                <a:spcPts val="5528"/>
              </a:lnSpc>
              <a:spcBef>
                <a:spcPct val="0"/>
              </a:spcBef>
            </a:pPr>
            <a:r>
              <a:rPr lang="en-US" sz="3948" spc="-39">
                <a:solidFill>
                  <a:srgbClr val="E7F1F4"/>
                </a:solidFill>
                <a:latin typeface="Garet"/>
                <a:ea typeface="Garet"/>
                <a:cs typeface="Garet"/>
                <a:sym typeface="Garet"/>
              </a:rPr>
              <a:t>This breakdown indicates that nearly</a:t>
            </a:r>
            <a:r>
              <a:rPr lang="en-US" sz="3948" b="1" spc="-39">
                <a:solidFill>
                  <a:srgbClr val="2D2932"/>
                </a:solidFill>
                <a:latin typeface="Garet Bold"/>
                <a:ea typeface="Garet Bold"/>
                <a:cs typeface="Garet Bold"/>
                <a:sym typeface="Garet Bold"/>
              </a:rPr>
              <a:t> 56.45%(115/203)</a:t>
            </a:r>
            <a:r>
              <a:rPr lang="en-US" sz="3948" spc="-39">
                <a:solidFill>
                  <a:srgbClr val="E7F1F4"/>
                </a:solidFill>
                <a:latin typeface="Garet"/>
                <a:ea typeface="Garet"/>
                <a:cs typeface="Garet"/>
                <a:sym typeface="Garet"/>
              </a:rPr>
              <a:t> have some exposure to sales (frequent or occasional), with a slight majority never witnessing it </a:t>
            </a:r>
            <a:r>
              <a:rPr lang="en-US" sz="3948" b="1" spc="-39">
                <a:solidFill>
                  <a:srgbClr val="2D2932"/>
                </a:solidFill>
                <a:latin typeface="Garet Bold"/>
                <a:ea typeface="Garet Bold"/>
                <a:cs typeface="Garet Bold"/>
                <a:sym typeface="Garet Bold"/>
              </a:rPr>
              <a:t>(43.55%)</a:t>
            </a:r>
            <a:r>
              <a:rPr lang="en-US" sz="3948" spc="-39">
                <a:solidFill>
                  <a:srgbClr val="E7F1F4"/>
                </a:solidFill>
                <a:latin typeface="Garet"/>
                <a:ea typeface="Garet"/>
                <a:cs typeface="Garet"/>
                <a:sym typeface="Garet"/>
              </a:rPr>
              <a:t>. This could suggest a need for targeted interventions in schools or online platforms, though no formal statistical test is applied here beyond descriptive statistics.</a:t>
            </a:r>
          </a:p>
        </p:txBody>
      </p:sp>
      <p:sp>
        <p:nvSpPr>
          <p:cNvPr id="15" name="TextBox 15"/>
          <p:cNvSpPr txBox="1"/>
          <p:nvPr/>
        </p:nvSpPr>
        <p:spPr>
          <a:xfrm>
            <a:off x="-21799" y="-104775"/>
            <a:ext cx="6477515" cy="3766568"/>
          </a:xfrm>
          <a:prstGeom prst="rect">
            <a:avLst/>
          </a:prstGeom>
        </p:spPr>
        <p:txBody>
          <a:bodyPr lIns="0" tIns="0" rIns="0" bIns="0" rtlCol="0" anchor="t">
            <a:spAutoFit/>
          </a:bodyPr>
          <a:lstStyle/>
          <a:p>
            <a:pPr algn="ctr">
              <a:lnSpc>
                <a:spcPts val="7508"/>
              </a:lnSpc>
            </a:pPr>
            <a:r>
              <a:rPr lang="en-US" sz="5363" b="1">
                <a:solidFill>
                  <a:srgbClr val="294069"/>
                </a:solidFill>
                <a:latin typeface="Canva Sans Bold"/>
                <a:ea typeface="Canva Sans Bold"/>
                <a:cs typeface="Canva Sans Bold"/>
                <a:sym typeface="Canva Sans Bold"/>
              </a:rPr>
              <a:t>Selling of Nicotine/drugs in your school/community</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24071" y="-3400506"/>
            <a:ext cx="13308237" cy="17088013"/>
            <a:chOff x="0" y="0"/>
            <a:chExt cx="660400" cy="847965"/>
          </a:xfrm>
        </p:grpSpPr>
        <p:sp>
          <p:nvSpPr>
            <p:cNvPr id="3" name="Freeform 3"/>
            <p:cNvSpPr/>
            <p:nvPr/>
          </p:nvSpPr>
          <p:spPr>
            <a:xfrm>
              <a:off x="0" y="0"/>
              <a:ext cx="660400" cy="847965"/>
            </a:xfrm>
            <a:custGeom>
              <a:avLst/>
              <a:gdLst/>
              <a:ahLst/>
              <a:cxnLst/>
              <a:rect l="l" t="t" r="r" b="b"/>
              <a:pathLst>
                <a:path w="660400" h="847965">
                  <a:moveTo>
                    <a:pt x="220252" y="828896"/>
                  </a:moveTo>
                  <a:cubicBezTo>
                    <a:pt x="254109" y="840410"/>
                    <a:pt x="292600" y="847965"/>
                    <a:pt x="330378" y="847965"/>
                  </a:cubicBezTo>
                  <a:cubicBezTo>
                    <a:pt x="368157" y="847965"/>
                    <a:pt x="404509" y="841488"/>
                    <a:pt x="438009" y="829975"/>
                  </a:cubicBezTo>
                  <a:cubicBezTo>
                    <a:pt x="438723" y="829615"/>
                    <a:pt x="439435" y="829615"/>
                    <a:pt x="440148" y="829256"/>
                  </a:cubicBezTo>
                  <a:cubicBezTo>
                    <a:pt x="565955" y="783200"/>
                    <a:pt x="658618" y="661586"/>
                    <a:pt x="660400" y="518682"/>
                  </a:cubicBezTo>
                  <a:lnTo>
                    <a:pt x="660400" y="0"/>
                  </a:lnTo>
                  <a:lnTo>
                    <a:pt x="0" y="0"/>
                  </a:lnTo>
                  <a:lnTo>
                    <a:pt x="0" y="518297"/>
                  </a:lnTo>
                  <a:cubicBezTo>
                    <a:pt x="1782" y="662305"/>
                    <a:pt x="93019" y="783920"/>
                    <a:pt x="220252" y="828896"/>
                  </a:cubicBezTo>
                  <a:close/>
                </a:path>
              </a:pathLst>
            </a:custGeom>
            <a:solidFill>
              <a:srgbClr val="E7F1F4"/>
            </a:solidFill>
            <a:ln cap="sq">
              <a:noFill/>
              <a:prstDash val="solid"/>
              <a:miter/>
            </a:ln>
          </p:spPr>
        </p:sp>
        <p:sp>
          <p:nvSpPr>
            <p:cNvPr id="4" name="TextBox 4"/>
            <p:cNvSpPr txBox="1"/>
            <p:nvPr/>
          </p:nvSpPr>
          <p:spPr>
            <a:xfrm>
              <a:off x="0" y="0"/>
              <a:ext cx="660400" cy="720965"/>
            </a:xfrm>
            <a:prstGeom prst="rect">
              <a:avLst/>
            </a:prstGeom>
          </p:spPr>
          <p:txBody>
            <a:bodyPr lIns="50800" tIns="50800" rIns="50800" bIns="50800" rtlCol="0" anchor="ctr"/>
            <a:lstStyle/>
            <a:p>
              <a:pPr marL="0" lvl="0" indent="0" algn="ctr">
                <a:lnSpc>
                  <a:spcPts val="2639"/>
                </a:lnSpc>
                <a:spcBef>
                  <a:spcPct val="0"/>
                </a:spcBef>
              </a:pPr>
              <a:endParaRPr/>
            </a:p>
          </p:txBody>
        </p:sp>
      </p:grpSp>
      <p:pic>
        <p:nvPicPr>
          <p:cNvPr id="5" name="Picture 5"/>
          <p:cNvPicPr>
            <a:picLocks noChangeAspect="1"/>
          </p:cNvPicPr>
          <p:nvPr/>
        </p:nvPicPr>
        <p:blipFill>
          <a:blip r:embed="rId2"/>
          <a:stretch>
            <a:fillRect/>
          </a:stretch>
        </p:blipFill>
        <p:spPr>
          <a:xfrm>
            <a:off x="1809833" y="-1227502"/>
            <a:ext cx="16936711" cy="114423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96163"/>
            <a:chOff x="0" y="0"/>
            <a:chExt cx="4816593" cy="1184175"/>
          </a:xfrm>
        </p:grpSpPr>
        <p:sp>
          <p:nvSpPr>
            <p:cNvPr id="3" name="Freeform 3"/>
            <p:cNvSpPr/>
            <p:nvPr/>
          </p:nvSpPr>
          <p:spPr>
            <a:xfrm>
              <a:off x="0" y="0"/>
              <a:ext cx="4816592" cy="1184175"/>
            </a:xfrm>
            <a:custGeom>
              <a:avLst/>
              <a:gdLst/>
              <a:ahLst/>
              <a:cxnLst/>
              <a:rect l="l" t="t" r="r" b="b"/>
              <a:pathLst>
                <a:path w="4816592" h="1184175">
                  <a:moveTo>
                    <a:pt x="0" y="0"/>
                  </a:moveTo>
                  <a:lnTo>
                    <a:pt x="4816592" y="0"/>
                  </a:lnTo>
                  <a:lnTo>
                    <a:pt x="4816592" y="1184175"/>
                  </a:lnTo>
                  <a:lnTo>
                    <a:pt x="0" y="1184175"/>
                  </a:lnTo>
                  <a:close/>
                </a:path>
              </a:pathLst>
            </a:custGeom>
            <a:solidFill>
              <a:srgbClr val="A1D4E1"/>
            </a:solidFill>
            <a:ln cap="sq">
              <a:noFill/>
              <a:prstDash val="solid"/>
              <a:miter/>
            </a:ln>
          </p:spPr>
        </p:sp>
        <p:sp>
          <p:nvSpPr>
            <p:cNvPr id="4" name="TextBox 4"/>
            <p:cNvSpPr txBox="1"/>
            <p:nvPr/>
          </p:nvSpPr>
          <p:spPr>
            <a:xfrm>
              <a:off x="0" y="0"/>
              <a:ext cx="4816593" cy="118417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36625" y="887219"/>
            <a:ext cx="18680935" cy="3608944"/>
            <a:chOff x="0" y="0"/>
            <a:chExt cx="4920082" cy="950504"/>
          </a:xfrm>
        </p:grpSpPr>
        <p:sp>
          <p:nvSpPr>
            <p:cNvPr id="9" name="Freeform 9"/>
            <p:cNvSpPr/>
            <p:nvPr/>
          </p:nvSpPr>
          <p:spPr>
            <a:xfrm>
              <a:off x="0" y="0"/>
              <a:ext cx="4920082" cy="950504"/>
            </a:xfrm>
            <a:custGeom>
              <a:avLst/>
              <a:gdLst/>
              <a:ahLst/>
              <a:cxnLst/>
              <a:rect l="l" t="t" r="r" b="b"/>
              <a:pathLst>
                <a:path w="4920082" h="950504">
                  <a:moveTo>
                    <a:pt x="0" y="0"/>
                  </a:moveTo>
                  <a:lnTo>
                    <a:pt x="4920082" y="0"/>
                  </a:lnTo>
                  <a:lnTo>
                    <a:pt x="4920082" y="950504"/>
                  </a:lnTo>
                  <a:lnTo>
                    <a:pt x="0" y="950504"/>
                  </a:lnTo>
                  <a:close/>
                </a:path>
              </a:pathLst>
            </a:custGeom>
            <a:solidFill>
              <a:srgbClr val="F4956F"/>
            </a:solidFill>
          </p:spPr>
        </p:sp>
        <p:sp>
          <p:nvSpPr>
            <p:cNvPr id="10" name="TextBox 10"/>
            <p:cNvSpPr txBox="1"/>
            <p:nvPr/>
          </p:nvSpPr>
          <p:spPr>
            <a:xfrm>
              <a:off x="0" y="0"/>
              <a:ext cx="4920082" cy="950504"/>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971550"/>
            <a:ext cx="18045694" cy="10882499"/>
          </a:xfrm>
          <a:prstGeom prst="rect">
            <a:avLst/>
          </a:prstGeom>
        </p:spPr>
        <p:txBody>
          <a:bodyPr lIns="0" tIns="0" rIns="0" bIns="0" rtlCol="0" anchor="t">
            <a:spAutoFit/>
          </a:bodyPr>
          <a:lstStyle/>
          <a:p>
            <a:pPr marL="605635" lvl="1" indent="-302818" algn="l">
              <a:lnSpc>
                <a:spcPts val="3927"/>
              </a:lnSpc>
              <a:buFont typeface="Arial"/>
              <a:buChar char="•"/>
            </a:pPr>
            <a:r>
              <a:rPr lang="en-US" sz="2805" spc="-28">
                <a:solidFill>
                  <a:srgbClr val="294069"/>
                </a:solidFill>
                <a:latin typeface="Garet"/>
                <a:ea typeface="Garet"/>
                <a:cs typeface="Garet"/>
                <a:sym typeface="Garet"/>
              </a:rPr>
              <a:t>H₀: 40% or fewer have tried nicotine products</a:t>
            </a:r>
          </a:p>
          <a:p>
            <a:pPr marL="605635" lvl="1" indent="-302818" algn="l">
              <a:lnSpc>
                <a:spcPts val="3927"/>
              </a:lnSpc>
              <a:buFont typeface="Arial"/>
              <a:buChar char="•"/>
            </a:pPr>
            <a:r>
              <a:rPr lang="en-US" sz="2805" spc="-28">
                <a:solidFill>
                  <a:srgbClr val="294069"/>
                </a:solidFill>
                <a:latin typeface="Garet"/>
                <a:ea typeface="Garet"/>
                <a:cs typeface="Garet"/>
                <a:sym typeface="Garet"/>
              </a:rPr>
              <a:t>H₁: More than 40% have tried nicotine products</a:t>
            </a: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spc="-28">
                <a:solidFill>
                  <a:srgbClr val="294069"/>
                </a:solidFill>
                <a:latin typeface="Garet"/>
                <a:ea typeface="Garet"/>
                <a:cs typeface="Garet"/>
                <a:sym typeface="Garet"/>
              </a:rPr>
              <a:t>  </a:t>
            </a:r>
            <a:r>
              <a:rPr lang="en-US" sz="2805" b="1" spc="-28">
                <a:solidFill>
                  <a:srgbClr val="294069"/>
                </a:solidFill>
                <a:latin typeface="Garet Bold"/>
                <a:ea typeface="Garet Bold"/>
                <a:cs typeface="Garet Bold"/>
                <a:sym typeface="Garet Bold"/>
              </a:rPr>
              <a:t> Calculation:</a:t>
            </a:r>
          </a:p>
          <a:p>
            <a:pPr algn="l">
              <a:lnSpc>
                <a:spcPts val="3927"/>
              </a:lnSpc>
            </a:pPr>
            <a:r>
              <a:rPr lang="en-US" sz="2805" spc="-28">
                <a:solidFill>
                  <a:srgbClr val="294069"/>
                </a:solidFill>
                <a:latin typeface="Garet"/>
                <a:ea typeface="Garet"/>
                <a:cs typeface="Garet"/>
                <a:sym typeface="Garet"/>
              </a:rPr>
              <a:t>      H₀: p = 0.4</a:t>
            </a:r>
          </a:p>
          <a:p>
            <a:pPr algn="l">
              <a:lnSpc>
                <a:spcPts val="3927"/>
              </a:lnSpc>
            </a:pPr>
            <a:r>
              <a:rPr lang="en-US" sz="2805" spc="-28">
                <a:solidFill>
                  <a:srgbClr val="294069"/>
                </a:solidFill>
                <a:latin typeface="Garet"/>
                <a:ea typeface="Garet"/>
                <a:cs typeface="Garet"/>
                <a:sym typeface="Garet"/>
              </a:rPr>
              <a:t>      H₁: p &gt; 0.4</a:t>
            </a:r>
          </a:p>
          <a:p>
            <a:pPr algn="l">
              <a:lnSpc>
                <a:spcPts val="3927"/>
              </a:lnSpc>
            </a:pPr>
            <a:r>
              <a:rPr lang="en-US" sz="2805" spc="-28">
                <a:solidFill>
                  <a:srgbClr val="294069"/>
                </a:solidFill>
                <a:latin typeface="Garet"/>
                <a:ea typeface="Garet"/>
                <a:cs typeface="Garet"/>
                <a:sym typeface="Garet"/>
              </a:rPr>
              <a:t>      Total responses = 25 + 27 + 45 + 106 = 203</a:t>
            </a:r>
          </a:p>
          <a:p>
            <a:pPr algn="l">
              <a:lnSpc>
                <a:spcPts val="3927"/>
              </a:lnSpc>
            </a:pPr>
            <a:r>
              <a:rPr lang="en-US" sz="2805" spc="-28">
                <a:solidFill>
                  <a:srgbClr val="294069"/>
                </a:solidFill>
                <a:latin typeface="Garet"/>
                <a:ea typeface="Garet"/>
                <a:cs typeface="Garet"/>
                <a:sym typeface="Garet"/>
              </a:rPr>
              <a:t>      Tried nicotine products = 25 (yes regularly) + 27 (yes occasionally) + 45 (tried once or twice) = 97</a:t>
            </a:r>
          </a:p>
          <a:p>
            <a:pPr algn="l">
              <a:lnSpc>
                <a:spcPts val="3927"/>
              </a:lnSpc>
            </a:pPr>
            <a:r>
              <a:rPr lang="en-US" sz="2805" spc="-28">
                <a:solidFill>
                  <a:srgbClr val="294069"/>
                </a:solidFill>
                <a:latin typeface="Garet"/>
                <a:ea typeface="Garet"/>
                <a:cs typeface="Garet"/>
                <a:sym typeface="Garet"/>
              </a:rPr>
              <a:t> Sample proportion (p̂) = 97 / 203 ≈ 0.4778</a:t>
            </a:r>
          </a:p>
          <a:p>
            <a:pPr algn="l">
              <a:lnSpc>
                <a:spcPts val="3927"/>
              </a:lnSpc>
            </a:pPr>
            <a:r>
              <a:rPr lang="en-US" sz="2805" spc="-28">
                <a:solidFill>
                  <a:srgbClr val="294069"/>
                </a:solidFill>
                <a:latin typeface="Garet"/>
                <a:ea typeface="Garet"/>
                <a:cs typeface="Garet"/>
                <a:sym typeface="Garet"/>
              </a:rPr>
              <a:t> Standard error = √[p(1 - p) / n] = √[0.4 * 0.6 / 203] ≈ √[0.24 / 203] ≈ √0.001183 ≈ 0.0344</a:t>
            </a:r>
          </a:p>
          <a:p>
            <a:pPr algn="l">
              <a:lnSpc>
                <a:spcPts val="3927"/>
              </a:lnSpc>
            </a:pPr>
            <a:r>
              <a:rPr lang="en-US" sz="2805" spc="-28">
                <a:solidFill>
                  <a:srgbClr val="294069"/>
                </a:solidFill>
                <a:latin typeface="Garet"/>
                <a:ea typeface="Garet"/>
                <a:cs typeface="Garet"/>
                <a:sym typeface="Garet"/>
              </a:rPr>
              <a:t> Z = (p̂ - p) / Standard error = (0.4778 - 0.4) / 0.0344 ≈ 0.0778 / 0.0344 ≈ 2.26</a:t>
            </a:r>
          </a:p>
          <a:p>
            <a:pPr algn="l">
              <a:lnSpc>
                <a:spcPts val="3927"/>
              </a:lnSpc>
            </a:pPr>
            <a:r>
              <a:rPr lang="en-US" sz="2805" spc="-28">
                <a:solidFill>
                  <a:srgbClr val="294069"/>
                </a:solidFill>
                <a:latin typeface="Garet"/>
                <a:ea typeface="Garet"/>
                <a:cs typeface="Garet"/>
                <a:sym typeface="Garet"/>
              </a:rPr>
              <a:t> Zₐ = 1.645 (for α = 0.05, one-tailed test)</a:t>
            </a:r>
          </a:p>
          <a:p>
            <a:pPr algn="l">
              <a:lnSpc>
                <a:spcPts val="3927"/>
              </a:lnSpc>
            </a:pPr>
            <a:r>
              <a:rPr lang="en-US" sz="2805" spc="-28">
                <a:solidFill>
                  <a:srgbClr val="294069"/>
                </a:solidFill>
                <a:latin typeface="Garet"/>
                <a:ea typeface="Garet"/>
                <a:cs typeface="Garet"/>
                <a:sym typeface="Garet"/>
              </a:rPr>
              <a:t> Z &gt; Zₐ</a:t>
            </a:r>
          </a:p>
          <a:p>
            <a:pPr algn="l">
              <a:lnSpc>
                <a:spcPts val="3927"/>
              </a:lnSpc>
            </a:pPr>
            <a:r>
              <a:rPr lang="en-US" sz="2805" spc="-28">
                <a:solidFill>
                  <a:srgbClr val="294069"/>
                </a:solidFill>
                <a:latin typeface="Garet"/>
                <a:ea typeface="Garet"/>
                <a:cs typeface="Garet"/>
                <a:sym typeface="Garet"/>
              </a:rPr>
              <a:t>CI = p̂ ± Zₐ * Standard error = 0.4778 ± 1.645 * 0.0344</a:t>
            </a:r>
          </a:p>
          <a:p>
            <a:pPr algn="l">
              <a:lnSpc>
                <a:spcPts val="3927"/>
              </a:lnSpc>
            </a:pPr>
            <a:r>
              <a:rPr lang="en-US" sz="2805" spc="-28">
                <a:solidFill>
                  <a:srgbClr val="294069"/>
                </a:solidFill>
                <a:latin typeface="Garet"/>
                <a:ea typeface="Garet"/>
                <a:cs typeface="Garet"/>
                <a:sym typeface="Garet"/>
              </a:rPr>
              <a:t> = 0.4778 ± 0.0566</a:t>
            </a:r>
          </a:p>
          <a:p>
            <a:pPr algn="l">
              <a:lnSpc>
                <a:spcPts val="3927"/>
              </a:lnSpc>
            </a:pPr>
            <a:r>
              <a:rPr lang="en-US" sz="2805" spc="-28">
                <a:solidFill>
                  <a:srgbClr val="294069"/>
                </a:solidFill>
                <a:latin typeface="Garet"/>
                <a:ea typeface="Garet"/>
                <a:cs typeface="Garet"/>
                <a:sym typeface="Garet"/>
              </a:rPr>
              <a:t> = 0.4212 &lt; p &lt; 0.5344</a:t>
            </a:r>
          </a:p>
          <a:p>
            <a:pPr algn="l">
              <a:lnSpc>
                <a:spcPts val="3927"/>
              </a:lnSpc>
            </a:pPr>
            <a:r>
              <a:rPr lang="en-US" sz="2805" spc="-28">
                <a:solidFill>
                  <a:srgbClr val="294069"/>
                </a:solidFill>
                <a:latin typeface="Garet"/>
                <a:ea typeface="Garet"/>
                <a:cs typeface="Garet"/>
                <a:sym typeface="Garet"/>
              </a:rPr>
              <a:t>  </a:t>
            </a:r>
          </a:p>
          <a:p>
            <a:pPr algn="l">
              <a:lnSpc>
                <a:spcPts val="3927"/>
              </a:lnSpc>
            </a:pPr>
            <a:endParaRPr lang="en-US" sz="2805" spc="-28">
              <a:solidFill>
                <a:srgbClr val="294069"/>
              </a:solidFill>
              <a:latin typeface="Garet"/>
              <a:ea typeface="Garet"/>
              <a:cs typeface="Garet"/>
              <a:sym typeface="Garet"/>
            </a:endParaRP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b="1" spc="-28">
                <a:solidFill>
                  <a:srgbClr val="294069"/>
                </a:solidFill>
                <a:latin typeface="Garet Bold"/>
                <a:ea typeface="Garet Bold"/>
                <a:cs typeface="Garet Bold"/>
                <a:sym typeface="Garet Bold"/>
              </a:rPr>
              <a:t>  </a:t>
            </a:r>
          </a:p>
          <a:p>
            <a:pPr algn="l">
              <a:lnSpc>
                <a:spcPts val="3927"/>
              </a:lnSpc>
            </a:pPr>
            <a:endParaRPr lang="en-US" sz="2805" b="1" spc="-28">
              <a:solidFill>
                <a:srgbClr val="294069"/>
              </a:solidFill>
              <a:latin typeface="Garet Bold"/>
              <a:ea typeface="Garet Bold"/>
              <a:cs typeface="Garet Bold"/>
              <a:sym typeface="Garet Bold"/>
            </a:endParaRPr>
          </a:p>
          <a:p>
            <a:pPr algn="l">
              <a:lnSpc>
                <a:spcPts val="3927"/>
              </a:lnSpc>
            </a:pPr>
            <a:endParaRPr lang="en-US" sz="2805" b="1" spc="-28">
              <a:solidFill>
                <a:srgbClr val="294069"/>
              </a:solidFill>
              <a:latin typeface="Garet Bold"/>
              <a:ea typeface="Garet Bold"/>
              <a:cs typeface="Garet Bold"/>
              <a:sym typeface="Garet Bold"/>
            </a:endParaRPr>
          </a:p>
        </p:txBody>
      </p:sp>
      <p:sp>
        <p:nvSpPr>
          <p:cNvPr id="14" name="TextBox 14"/>
          <p:cNvSpPr txBox="1"/>
          <p:nvPr/>
        </p:nvSpPr>
        <p:spPr>
          <a:xfrm>
            <a:off x="-1659725" y="-95250"/>
            <a:ext cx="16346472" cy="843665"/>
          </a:xfrm>
          <a:prstGeom prst="rect">
            <a:avLst/>
          </a:prstGeom>
        </p:spPr>
        <p:txBody>
          <a:bodyPr lIns="0" tIns="0" rIns="0" bIns="0" rtlCol="0" anchor="t">
            <a:spAutoFit/>
          </a:bodyPr>
          <a:lstStyle/>
          <a:p>
            <a:pPr algn="ctr">
              <a:lnSpc>
                <a:spcPts val="6909"/>
              </a:lnSpc>
            </a:pPr>
            <a:r>
              <a:rPr lang="en-US" sz="4935" b="1">
                <a:solidFill>
                  <a:srgbClr val="294069"/>
                </a:solidFill>
                <a:latin typeface="Canva Sans Bold"/>
                <a:ea typeface="Canva Sans Bold"/>
                <a:cs typeface="Canva Sans Bold"/>
                <a:sym typeface="Canva Sans Bold"/>
              </a:rPr>
              <a:t>Hypothesis no: 04 Nicotine product usage</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87529" cy="1028700"/>
            <a:chOff x="0" y="0"/>
            <a:chExt cx="892189" cy="270933"/>
          </a:xfrm>
        </p:grpSpPr>
        <p:sp>
          <p:nvSpPr>
            <p:cNvPr id="3" name="Freeform 3"/>
            <p:cNvSpPr/>
            <p:nvPr/>
          </p:nvSpPr>
          <p:spPr>
            <a:xfrm>
              <a:off x="0" y="0"/>
              <a:ext cx="892189" cy="270933"/>
            </a:xfrm>
            <a:custGeom>
              <a:avLst/>
              <a:gdLst/>
              <a:ahLst/>
              <a:cxnLst/>
              <a:rect l="l" t="t" r="r" b="b"/>
              <a:pathLst>
                <a:path w="892189" h="270933">
                  <a:moveTo>
                    <a:pt x="82275" y="0"/>
                  </a:moveTo>
                  <a:lnTo>
                    <a:pt x="809914" y="0"/>
                  </a:lnTo>
                  <a:cubicBezTo>
                    <a:pt x="855353" y="0"/>
                    <a:pt x="892189" y="36836"/>
                    <a:pt x="892189" y="82275"/>
                  </a:cubicBezTo>
                  <a:lnTo>
                    <a:pt x="892189" y="188658"/>
                  </a:lnTo>
                  <a:cubicBezTo>
                    <a:pt x="892189" y="234098"/>
                    <a:pt x="855353" y="270933"/>
                    <a:pt x="809914" y="270933"/>
                  </a:cubicBezTo>
                  <a:lnTo>
                    <a:pt x="82275" y="270933"/>
                  </a:lnTo>
                  <a:cubicBezTo>
                    <a:pt x="36836" y="270933"/>
                    <a:pt x="0" y="234098"/>
                    <a:pt x="0" y="188658"/>
                  </a:cubicBezTo>
                  <a:lnTo>
                    <a:pt x="0" y="82275"/>
                  </a:lnTo>
                  <a:cubicBezTo>
                    <a:pt x="0" y="36836"/>
                    <a:pt x="36836" y="0"/>
                    <a:pt x="82275" y="0"/>
                  </a:cubicBezTo>
                  <a:close/>
                </a:path>
              </a:pathLst>
            </a:custGeom>
            <a:solidFill>
              <a:srgbClr val="A1D4E1"/>
            </a:solidFill>
            <a:ln cap="rnd">
              <a:noFill/>
              <a:prstDash val="solid"/>
              <a:round/>
            </a:ln>
          </p:spPr>
        </p:sp>
        <p:sp>
          <p:nvSpPr>
            <p:cNvPr id="4" name="TextBox 4"/>
            <p:cNvSpPr txBox="1"/>
            <p:nvPr/>
          </p:nvSpPr>
          <p:spPr>
            <a:xfrm>
              <a:off x="0" y="0"/>
              <a:ext cx="892189" cy="2709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467367" y="1100756"/>
            <a:ext cx="15127746" cy="2921230"/>
            <a:chOff x="0" y="0"/>
            <a:chExt cx="3984262" cy="769377"/>
          </a:xfrm>
        </p:grpSpPr>
        <p:sp>
          <p:nvSpPr>
            <p:cNvPr id="9" name="Freeform 9"/>
            <p:cNvSpPr/>
            <p:nvPr/>
          </p:nvSpPr>
          <p:spPr>
            <a:xfrm>
              <a:off x="0" y="0"/>
              <a:ext cx="3984262" cy="769377"/>
            </a:xfrm>
            <a:custGeom>
              <a:avLst/>
              <a:gdLst/>
              <a:ahLst/>
              <a:cxnLst/>
              <a:rect l="l" t="t" r="r" b="b"/>
              <a:pathLst>
                <a:path w="3984262" h="769377">
                  <a:moveTo>
                    <a:pt x="17400" y="0"/>
                  </a:moveTo>
                  <a:lnTo>
                    <a:pt x="3966862" y="0"/>
                  </a:lnTo>
                  <a:cubicBezTo>
                    <a:pt x="3976472" y="0"/>
                    <a:pt x="3984262" y="7790"/>
                    <a:pt x="3984262" y="17400"/>
                  </a:cubicBezTo>
                  <a:lnTo>
                    <a:pt x="3984262" y="751977"/>
                  </a:lnTo>
                  <a:cubicBezTo>
                    <a:pt x="3984262" y="761587"/>
                    <a:pt x="3976472" y="769377"/>
                    <a:pt x="3966862" y="769377"/>
                  </a:cubicBezTo>
                  <a:lnTo>
                    <a:pt x="17400" y="769377"/>
                  </a:lnTo>
                  <a:cubicBezTo>
                    <a:pt x="7790" y="769377"/>
                    <a:pt x="0" y="761587"/>
                    <a:pt x="0" y="751977"/>
                  </a:cubicBezTo>
                  <a:lnTo>
                    <a:pt x="0" y="17400"/>
                  </a:lnTo>
                  <a:cubicBezTo>
                    <a:pt x="0" y="7790"/>
                    <a:pt x="7790" y="0"/>
                    <a:pt x="17400" y="0"/>
                  </a:cubicBezTo>
                  <a:close/>
                </a:path>
              </a:pathLst>
            </a:custGeom>
            <a:solidFill>
              <a:srgbClr val="294069"/>
            </a:solidFill>
          </p:spPr>
        </p:sp>
        <p:sp>
          <p:nvSpPr>
            <p:cNvPr id="10" name="TextBox 10"/>
            <p:cNvSpPr txBox="1"/>
            <p:nvPr/>
          </p:nvSpPr>
          <p:spPr>
            <a:xfrm>
              <a:off x="0" y="0"/>
              <a:ext cx="3984262" cy="769377"/>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9637937" y="6902057"/>
            <a:ext cx="1074362" cy="560622"/>
          </a:xfrm>
          <a:custGeom>
            <a:avLst/>
            <a:gdLst/>
            <a:ahLst/>
            <a:cxnLst/>
            <a:rect l="l" t="t" r="r" b="b"/>
            <a:pathLst>
              <a:path w="1074362" h="560622">
                <a:moveTo>
                  <a:pt x="0" y="0"/>
                </a:moveTo>
                <a:lnTo>
                  <a:pt x="1074363" y="0"/>
                </a:lnTo>
                <a:lnTo>
                  <a:pt x="1074363" y="560622"/>
                </a:lnTo>
                <a:lnTo>
                  <a:pt x="0" y="56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9230581" y="7056156"/>
            <a:ext cx="1156477" cy="1290188"/>
          </a:xfrm>
          <a:custGeom>
            <a:avLst/>
            <a:gdLst/>
            <a:ahLst/>
            <a:cxnLst/>
            <a:rect l="l" t="t" r="r" b="b"/>
            <a:pathLst>
              <a:path w="1156477" h="1290188">
                <a:moveTo>
                  <a:pt x="1156477" y="0"/>
                </a:moveTo>
                <a:lnTo>
                  <a:pt x="0" y="0"/>
                </a:lnTo>
                <a:lnTo>
                  <a:pt x="0" y="1290188"/>
                </a:lnTo>
                <a:lnTo>
                  <a:pt x="1156477" y="1290188"/>
                </a:lnTo>
                <a:lnTo>
                  <a:pt x="115647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742152" y="1243412"/>
            <a:ext cx="14005080" cy="3109985"/>
          </a:xfrm>
          <a:prstGeom prst="rect">
            <a:avLst/>
          </a:prstGeom>
        </p:spPr>
        <p:txBody>
          <a:bodyPr lIns="0" tIns="0" rIns="0" bIns="0" rtlCol="0" anchor="t">
            <a:spAutoFit/>
          </a:bodyPr>
          <a:lstStyle/>
          <a:p>
            <a:pPr algn="l">
              <a:lnSpc>
                <a:spcPts val="4983"/>
              </a:lnSpc>
            </a:pPr>
            <a:r>
              <a:rPr lang="en-US" sz="3559" spc="-35">
                <a:solidFill>
                  <a:srgbClr val="E7F1F4"/>
                </a:solidFill>
                <a:latin typeface="Garet"/>
                <a:ea typeface="Garet"/>
                <a:cs typeface="Garet"/>
                <a:sym typeface="Garet"/>
              </a:rPr>
              <a:t>We reject the null hypothesis because the calculated </a:t>
            </a:r>
            <a:r>
              <a:rPr lang="en-US" sz="3559" b="1" spc="-35">
                <a:solidFill>
                  <a:srgbClr val="E7F1F4"/>
                </a:solidFill>
                <a:latin typeface="Garet Bold"/>
                <a:ea typeface="Garet Bold"/>
                <a:cs typeface="Garet Bold"/>
                <a:sym typeface="Garet Bold"/>
              </a:rPr>
              <a:t>Z-value (2.26) is greater than the critical Z-value (1.645).</a:t>
            </a:r>
          </a:p>
          <a:p>
            <a:pPr algn="l">
              <a:lnSpc>
                <a:spcPts val="4983"/>
              </a:lnSpc>
            </a:pPr>
            <a:r>
              <a:rPr lang="en-US" sz="3559" spc="-35">
                <a:solidFill>
                  <a:srgbClr val="E7F1F4"/>
                </a:solidFill>
                <a:latin typeface="Garet"/>
                <a:ea typeface="Garet"/>
                <a:cs typeface="Garet"/>
                <a:sym typeface="Garet"/>
              </a:rPr>
              <a:t>This indicates that </a:t>
            </a:r>
            <a:r>
              <a:rPr lang="en-US" sz="3559" b="1" spc="-35">
                <a:solidFill>
                  <a:srgbClr val="2D2932"/>
                </a:solidFill>
                <a:latin typeface="Garet Bold"/>
                <a:ea typeface="Garet Bold"/>
                <a:cs typeface="Garet Bold"/>
                <a:sym typeface="Garet Bold"/>
              </a:rPr>
              <a:t>more than 40% of respondents have tried nicotine products (cigarettes, pods, vapes, etc.).</a:t>
            </a:r>
          </a:p>
          <a:p>
            <a:pPr algn="l">
              <a:lnSpc>
                <a:spcPts val="4983"/>
              </a:lnSpc>
            </a:pPr>
            <a:endParaRPr lang="en-US" sz="3559" b="1" spc="-35">
              <a:solidFill>
                <a:srgbClr val="2D2932"/>
              </a:solidFill>
              <a:latin typeface="Garet Bold"/>
              <a:ea typeface="Garet Bold"/>
              <a:cs typeface="Garet Bold"/>
              <a:sym typeface="Garet Bold"/>
            </a:endParaRPr>
          </a:p>
        </p:txBody>
      </p:sp>
      <p:pic>
        <p:nvPicPr>
          <p:cNvPr id="14" name="Picture 14"/>
          <p:cNvPicPr>
            <a:picLocks noChangeAspect="1"/>
          </p:cNvPicPr>
          <p:nvPr/>
        </p:nvPicPr>
        <p:blipFill>
          <a:blip r:embed="rId6"/>
          <a:stretch>
            <a:fillRect/>
          </a:stretch>
        </p:blipFill>
        <p:spPr>
          <a:xfrm>
            <a:off x="5112965" y="3160490"/>
            <a:ext cx="10337951" cy="8043755"/>
          </a:xfrm>
          <a:prstGeom prst="rect">
            <a:avLst/>
          </a:prstGeom>
        </p:spPr>
      </p:pic>
      <p:sp>
        <p:nvSpPr>
          <p:cNvPr id="15" name="TextBox 15"/>
          <p:cNvSpPr txBox="1"/>
          <p:nvPr/>
        </p:nvSpPr>
        <p:spPr>
          <a:xfrm>
            <a:off x="-533100" y="136804"/>
            <a:ext cx="4453729" cy="678893"/>
          </a:xfrm>
          <a:prstGeom prst="rect">
            <a:avLst/>
          </a:prstGeom>
        </p:spPr>
        <p:txBody>
          <a:bodyPr lIns="0" tIns="0" rIns="0" bIns="0" rtlCol="0" anchor="t">
            <a:spAutoFit/>
          </a:bodyPr>
          <a:lstStyle/>
          <a:p>
            <a:pPr algn="ctr">
              <a:lnSpc>
                <a:spcPts val="5564"/>
              </a:lnSpc>
            </a:pPr>
            <a:r>
              <a:rPr lang="en-US" sz="3974" b="1">
                <a:solidFill>
                  <a:srgbClr val="294069"/>
                </a:solidFill>
                <a:latin typeface="Canva Sans Bold"/>
                <a:ea typeface="Canva Sans Bold"/>
                <a:cs typeface="Canva Sans Bold"/>
                <a:sym typeface="Canva Sans Bold"/>
              </a:rPr>
              <a:t>Conclusion:</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515786" y="-171929"/>
            <a:ext cx="19004369" cy="10287000"/>
            <a:chOff x="0" y="0"/>
            <a:chExt cx="5005266" cy="2709333"/>
          </a:xfrm>
        </p:grpSpPr>
        <p:sp>
          <p:nvSpPr>
            <p:cNvPr id="3" name="Freeform 3"/>
            <p:cNvSpPr/>
            <p:nvPr/>
          </p:nvSpPr>
          <p:spPr>
            <a:xfrm>
              <a:off x="0" y="0"/>
              <a:ext cx="5005266" cy="2709333"/>
            </a:xfrm>
            <a:custGeom>
              <a:avLst/>
              <a:gdLst/>
              <a:ahLst/>
              <a:cxnLst/>
              <a:rect l="l" t="t" r="r" b="b"/>
              <a:pathLst>
                <a:path w="5005266" h="2709333">
                  <a:moveTo>
                    <a:pt x="0" y="0"/>
                  </a:moveTo>
                  <a:lnTo>
                    <a:pt x="5005266" y="0"/>
                  </a:lnTo>
                  <a:lnTo>
                    <a:pt x="5005266" y="2709333"/>
                  </a:lnTo>
                  <a:lnTo>
                    <a:pt x="0" y="2709333"/>
                  </a:lnTo>
                  <a:close/>
                </a:path>
              </a:pathLst>
            </a:custGeom>
            <a:solidFill>
              <a:srgbClr val="A1D4E1"/>
            </a:solidFill>
            <a:ln cap="sq">
              <a:noFill/>
              <a:prstDash val="solid"/>
              <a:miter/>
            </a:ln>
          </p:spPr>
        </p:sp>
        <p:sp>
          <p:nvSpPr>
            <p:cNvPr id="4" name="TextBox 4"/>
            <p:cNvSpPr txBox="1"/>
            <p:nvPr/>
          </p:nvSpPr>
          <p:spPr>
            <a:xfrm>
              <a:off x="0" y="0"/>
              <a:ext cx="5005266" cy="27093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0" y="6404485"/>
            <a:ext cx="18288000" cy="3882515"/>
            <a:chOff x="0" y="0"/>
            <a:chExt cx="4816593" cy="1022555"/>
          </a:xfrm>
        </p:grpSpPr>
        <p:sp>
          <p:nvSpPr>
            <p:cNvPr id="6" name="Freeform 6"/>
            <p:cNvSpPr/>
            <p:nvPr/>
          </p:nvSpPr>
          <p:spPr>
            <a:xfrm>
              <a:off x="0" y="0"/>
              <a:ext cx="4816592" cy="1022555"/>
            </a:xfrm>
            <a:custGeom>
              <a:avLst/>
              <a:gdLst/>
              <a:ahLst/>
              <a:cxnLst/>
              <a:rect l="l" t="t" r="r" b="b"/>
              <a:pathLst>
                <a:path w="4816592" h="1022555">
                  <a:moveTo>
                    <a:pt x="0" y="0"/>
                  </a:moveTo>
                  <a:lnTo>
                    <a:pt x="4816592" y="0"/>
                  </a:lnTo>
                  <a:lnTo>
                    <a:pt x="4816592" y="1022555"/>
                  </a:lnTo>
                  <a:lnTo>
                    <a:pt x="0" y="1022555"/>
                  </a:lnTo>
                  <a:close/>
                </a:path>
              </a:pathLst>
            </a:custGeom>
            <a:solidFill>
              <a:srgbClr val="F4956F"/>
            </a:solidFill>
            <a:ln cap="sq">
              <a:noFill/>
              <a:prstDash val="solid"/>
              <a:miter/>
            </a:ln>
          </p:spPr>
        </p:sp>
        <p:sp>
          <p:nvSpPr>
            <p:cNvPr id="7" name="TextBox 7"/>
            <p:cNvSpPr txBox="1"/>
            <p:nvPr/>
          </p:nvSpPr>
          <p:spPr>
            <a:xfrm>
              <a:off x="0" y="-57150"/>
              <a:ext cx="4816593" cy="1079705"/>
            </a:xfrm>
            <a:prstGeom prst="rect">
              <a:avLst/>
            </a:prstGeom>
          </p:spPr>
          <p:txBody>
            <a:bodyPr lIns="50800" tIns="50800" rIns="50800" bIns="50800" rtlCol="0" anchor="ctr"/>
            <a:lstStyle/>
            <a:p>
              <a:pPr marL="0" lvl="0" indent="0" algn="l">
                <a:lnSpc>
                  <a:spcPts val="4107"/>
                </a:lnSpc>
                <a:spcBef>
                  <a:spcPct val="0"/>
                </a:spcBef>
              </a:pPr>
              <a:endParaRPr/>
            </a:p>
          </p:txBody>
        </p:sp>
      </p:grpSp>
      <p:sp>
        <p:nvSpPr>
          <p:cNvPr id="8" name="Freeform 8"/>
          <p:cNvSpPr/>
          <p:nvPr/>
        </p:nvSpPr>
        <p:spPr>
          <a:xfrm>
            <a:off x="15191504" y="768214"/>
            <a:ext cx="2067796" cy="2433148"/>
          </a:xfrm>
          <a:custGeom>
            <a:avLst/>
            <a:gdLst/>
            <a:ahLst/>
            <a:cxnLst/>
            <a:rect l="l" t="t" r="r" b="b"/>
            <a:pathLst>
              <a:path w="2067796" h="2433148">
                <a:moveTo>
                  <a:pt x="0" y="0"/>
                </a:moveTo>
                <a:lnTo>
                  <a:pt x="2067796" y="0"/>
                </a:lnTo>
                <a:lnTo>
                  <a:pt x="2067796" y="2433149"/>
                </a:lnTo>
                <a:lnTo>
                  <a:pt x="0" y="243314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TextBox 9"/>
          <p:cNvSpPr txBox="1"/>
          <p:nvPr/>
        </p:nvSpPr>
        <p:spPr>
          <a:xfrm>
            <a:off x="197712" y="1107441"/>
            <a:ext cx="14993792" cy="5706114"/>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In this presentation, we explore the growing issue of drug and nicotine use, especially among young people, by analyzing real-time data collected through a structured survey. The purpose of this study is to identify common patterns of exposure, perception, peer pressure, accessibility, and behavioral impact regarding substance use.</a:t>
            </a:r>
          </a:p>
          <a:p>
            <a:pPr algn="l">
              <a:lnSpc>
                <a:spcPts val="4107"/>
              </a:lnSpc>
            </a:pPr>
            <a:r>
              <a:rPr lang="en-US" sz="2933" spc="-29">
                <a:solidFill>
                  <a:srgbClr val="294069"/>
                </a:solidFill>
                <a:latin typeface="Garet"/>
                <a:ea typeface="Garet"/>
                <a:cs typeface="Garet"/>
                <a:sym typeface="Garet"/>
              </a:rPr>
              <a:t>Using statistical tools such as Z-tests and T-tests, we tested several hypotheses related to students' exposure, peer influence, regulation opinions, and visibility of substance sales. The goal was to determine whether the observed trends in our data were significant enough to support broad claims.</a:t>
            </a:r>
          </a:p>
          <a:p>
            <a:pPr marL="0" lvl="0" indent="0" algn="l">
              <a:lnSpc>
                <a:spcPts val="4107"/>
              </a:lnSpc>
              <a:spcBef>
                <a:spcPct val="0"/>
              </a:spcBef>
            </a:pPr>
            <a:r>
              <a:rPr lang="en-US" sz="2933" spc="-29">
                <a:solidFill>
                  <a:srgbClr val="294069"/>
                </a:solidFill>
                <a:latin typeface="Garet"/>
                <a:ea typeface="Garet"/>
                <a:cs typeface="Garet"/>
                <a:sym typeface="Garet"/>
              </a:rPr>
              <a:t>    The results of our analysis help shed light on:</a:t>
            </a:r>
          </a:p>
          <a:p>
            <a:pPr marL="0" lvl="0" indent="0" algn="l">
              <a:lnSpc>
                <a:spcPts val="4107"/>
              </a:lnSpc>
              <a:spcBef>
                <a:spcPct val="0"/>
              </a:spcBef>
            </a:pPr>
            <a:endParaRPr lang="en-US" sz="2933" spc="-29">
              <a:solidFill>
                <a:srgbClr val="294069"/>
              </a:solidFill>
              <a:latin typeface="Garet"/>
              <a:ea typeface="Garet"/>
              <a:cs typeface="Garet"/>
              <a:sym typeface="Garet"/>
            </a:endParaRPr>
          </a:p>
        </p:txBody>
      </p:sp>
      <p:sp>
        <p:nvSpPr>
          <p:cNvPr id="10" name="TextBox 10"/>
          <p:cNvSpPr txBox="1"/>
          <p:nvPr/>
        </p:nvSpPr>
        <p:spPr>
          <a:xfrm>
            <a:off x="197712" y="6756406"/>
            <a:ext cx="14993792" cy="3104533"/>
          </a:xfrm>
          <a:prstGeom prst="rect">
            <a:avLst/>
          </a:prstGeom>
        </p:spPr>
        <p:txBody>
          <a:bodyPr lIns="0" tIns="0" rIns="0" bIns="0" rtlCol="0" anchor="t">
            <a:spAutoFit/>
          </a:bodyPr>
          <a:lstStyle/>
          <a:p>
            <a:pPr marL="633376" lvl="1" indent="-316688" algn="l">
              <a:lnSpc>
                <a:spcPts val="4107"/>
              </a:lnSpc>
              <a:buFont typeface="Arial"/>
              <a:buChar char="•"/>
            </a:pPr>
            <a:r>
              <a:rPr lang="en-US" sz="2933" spc="-29">
                <a:solidFill>
                  <a:srgbClr val="294069"/>
                </a:solidFill>
                <a:latin typeface="Garet"/>
                <a:ea typeface="Garet"/>
                <a:cs typeface="Garet"/>
                <a:sym typeface="Garet"/>
              </a:rPr>
              <a:t>The prevalence of nicotine and drug exposure in social environments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influence of peer pressure and public perception</a:t>
            </a:r>
          </a:p>
          <a:p>
            <a:pPr marL="633376" lvl="1" indent="-316688" algn="l">
              <a:lnSpc>
                <a:spcPts val="4107"/>
              </a:lnSpc>
              <a:buFont typeface="Arial"/>
              <a:buChar char="•"/>
            </a:pPr>
            <a:r>
              <a:rPr lang="en-US" sz="2933" spc="-29">
                <a:solidFill>
                  <a:srgbClr val="294069"/>
                </a:solidFill>
                <a:latin typeface="Garet"/>
                <a:ea typeface="Garet"/>
                <a:cs typeface="Garet"/>
                <a:sym typeface="Garet"/>
              </a:rPr>
              <a:t>Early age of first exposure to substances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effectiveness of regulations and awareness programs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role of social surroundings and school environments</a:t>
            </a:r>
          </a:p>
          <a:p>
            <a:pPr marL="0" lvl="0" indent="0" algn="l">
              <a:lnSpc>
                <a:spcPts val="4107"/>
              </a:lnSpc>
              <a:spcBef>
                <a:spcPct val="0"/>
              </a:spcBef>
            </a:pPr>
            <a:endParaRPr lang="en-US" sz="2933" spc="-29">
              <a:solidFill>
                <a:srgbClr val="294069"/>
              </a:solidFill>
              <a:latin typeface="Garet"/>
              <a:ea typeface="Garet"/>
              <a:cs typeface="Garet"/>
              <a:sym typeface="Garet"/>
            </a:endParaRPr>
          </a:p>
        </p:txBody>
      </p:sp>
      <p:sp>
        <p:nvSpPr>
          <p:cNvPr id="11" name="TextBox 11"/>
          <p:cNvSpPr txBox="1"/>
          <p:nvPr/>
        </p:nvSpPr>
        <p:spPr>
          <a:xfrm>
            <a:off x="-1638969" y="-81081"/>
            <a:ext cx="8219742" cy="1245672"/>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Overview:</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107323" cy="1028700"/>
            <a:chOff x="0" y="0"/>
            <a:chExt cx="3978883" cy="270933"/>
          </a:xfrm>
        </p:grpSpPr>
        <p:sp>
          <p:nvSpPr>
            <p:cNvPr id="3" name="Freeform 3"/>
            <p:cNvSpPr/>
            <p:nvPr/>
          </p:nvSpPr>
          <p:spPr>
            <a:xfrm>
              <a:off x="0" y="0"/>
              <a:ext cx="3978883" cy="270933"/>
            </a:xfrm>
            <a:custGeom>
              <a:avLst/>
              <a:gdLst/>
              <a:ahLst/>
              <a:cxnLst/>
              <a:rect l="l" t="t" r="r" b="b"/>
              <a:pathLst>
                <a:path w="3978883" h="270933">
                  <a:moveTo>
                    <a:pt x="0" y="0"/>
                  </a:moveTo>
                  <a:lnTo>
                    <a:pt x="3978883" y="0"/>
                  </a:lnTo>
                  <a:lnTo>
                    <a:pt x="3978883" y="270933"/>
                  </a:lnTo>
                  <a:lnTo>
                    <a:pt x="0" y="270933"/>
                  </a:lnTo>
                  <a:close/>
                </a:path>
              </a:pathLst>
            </a:custGeom>
            <a:solidFill>
              <a:srgbClr val="A1D4E1"/>
            </a:solidFill>
          </p:spPr>
        </p:sp>
        <p:sp>
          <p:nvSpPr>
            <p:cNvPr id="4" name="TextBox 4"/>
            <p:cNvSpPr txBox="1"/>
            <p:nvPr/>
          </p:nvSpPr>
          <p:spPr>
            <a:xfrm>
              <a:off x="0" y="0"/>
              <a:ext cx="3978883" cy="270933"/>
            </a:xfrm>
            <a:prstGeom prst="rect">
              <a:avLst/>
            </a:prstGeom>
          </p:spPr>
          <p:txBody>
            <a:bodyPr lIns="50800" tIns="50800" rIns="50800" bIns="50800" rtlCol="0" anchor="ctr"/>
            <a:lstStyle/>
            <a:p>
              <a:pPr algn="ctr">
                <a:lnSpc>
                  <a:spcPts val="2639"/>
                </a:lnSpc>
              </a:pPr>
              <a:endParaRPr/>
            </a:p>
          </p:txBody>
        </p:sp>
      </p:grpSp>
      <p:pic>
        <p:nvPicPr>
          <p:cNvPr id="5" name="Picture 5"/>
          <p:cNvPicPr>
            <a:picLocks noChangeAspect="1"/>
          </p:cNvPicPr>
          <p:nvPr/>
        </p:nvPicPr>
        <p:blipFill>
          <a:blip r:embed="rId2"/>
          <a:stretch>
            <a:fillRect/>
          </a:stretch>
        </p:blipFill>
        <p:spPr>
          <a:xfrm>
            <a:off x="-1146418" y="122393"/>
            <a:ext cx="16601683" cy="10921264"/>
          </a:xfrm>
          <a:prstGeom prst="rect">
            <a:avLst/>
          </a:prstGeom>
        </p:spPr>
      </p:pic>
      <p:sp>
        <p:nvSpPr>
          <p:cNvPr id="6" name="Freeform 6"/>
          <p:cNvSpPr/>
          <p:nvPr/>
        </p:nvSpPr>
        <p:spPr>
          <a:xfrm>
            <a:off x="12263553" y="3586991"/>
            <a:ext cx="4511852" cy="5390504"/>
          </a:xfrm>
          <a:custGeom>
            <a:avLst/>
            <a:gdLst/>
            <a:ahLst/>
            <a:cxnLst/>
            <a:rect l="l" t="t" r="r" b="b"/>
            <a:pathLst>
              <a:path w="4511852" h="5390504">
                <a:moveTo>
                  <a:pt x="0" y="0"/>
                </a:moveTo>
                <a:lnTo>
                  <a:pt x="4511852" y="0"/>
                </a:lnTo>
                <a:lnTo>
                  <a:pt x="4511852" y="5390504"/>
                </a:lnTo>
                <a:lnTo>
                  <a:pt x="0" y="5390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487796" y="-95250"/>
            <a:ext cx="16346472" cy="843665"/>
          </a:xfrm>
          <a:prstGeom prst="rect">
            <a:avLst/>
          </a:prstGeom>
        </p:spPr>
        <p:txBody>
          <a:bodyPr lIns="0" tIns="0" rIns="0" bIns="0" rtlCol="0" anchor="t">
            <a:spAutoFit/>
          </a:bodyPr>
          <a:lstStyle/>
          <a:p>
            <a:pPr algn="ctr">
              <a:lnSpc>
                <a:spcPts val="6909"/>
              </a:lnSpc>
            </a:pPr>
            <a:r>
              <a:rPr lang="en-US" sz="4935" b="1">
                <a:solidFill>
                  <a:srgbClr val="294069"/>
                </a:solidFill>
                <a:latin typeface="Canva Sans Bold"/>
                <a:ea typeface="Canva Sans Bold"/>
                <a:cs typeface="Canva Sans Bold"/>
                <a:sym typeface="Canva Sans Bold"/>
              </a:rPr>
              <a:t>Main reason for trying nicotine products?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237056" y="0"/>
            <a:ext cx="18288000" cy="1687759"/>
            <a:chOff x="0" y="0"/>
            <a:chExt cx="4816593" cy="444513"/>
          </a:xfrm>
        </p:grpSpPr>
        <p:sp>
          <p:nvSpPr>
            <p:cNvPr id="3" name="Freeform 3"/>
            <p:cNvSpPr/>
            <p:nvPr/>
          </p:nvSpPr>
          <p:spPr>
            <a:xfrm>
              <a:off x="0" y="0"/>
              <a:ext cx="4816592" cy="444513"/>
            </a:xfrm>
            <a:custGeom>
              <a:avLst/>
              <a:gdLst/>
              <a:ahLst/>
              <a:cxnLst/>
              <a:rect l="l" t="t" r="r" b="b"/>
              <a:pathLst>
                <a:path w="4816592" h="444513">
                  <a:moveTo>
                    <a:pt x="0" y="0"/>
                  </a:moveTo>
                  <a:lnTo>
                    <a:pt x="4816592" y="0"/>
                  </a:lnTo>
                  <a:lnTo>
                    <a:pt x="4816592" y="444513"/>
                  </a:lnTo>
                  <a:lnTo>
                    <a:pt x="0" y="444513"/>
                  </a:lnTo>
                  <a:close/>
                </a:path>
              </a:pathLst>
            </a:custGeom>
            <a:solidFill>
              <a:srgbClr val="A1D4E1"/>
            </a:solidFill>
          </p:spPr>
        </p:sp>
        <p:sp>
          <p:nvSpPr>
            <p:cNvPr id="4" name="TextBox 4"/>
            <p:cNvSpPr txBox="1"/>
            <p:nvPr/>
          </p:nvSpPr>
          <p:spPr>
            <a:xfrm>
              <a:off x="0" y="0"/>
              <a:ext cx="4816593" cy="444513"/>
            </a:xfrm>
            <a:prstGeom prst="rect">
              <a:avLst/>
            </a:prstGeom>
          </p:spPr>
          <p:txBody>
            <a:bodyPr lIns="50800" tIns="50800" rIns="50800" bIns="50800" rtlCol="0" anchor="ctr"/>
            <a:lstStyle/>
            <a:p>
              <a:pPr algn="ctr">
                <a:lnSpc>
                  <a:spcPts val="2639"/>
                </a:lnSpc>
              </a:pPr>
              <a:endParaRPr/>
            </a:p>
          </p:txBody>
        </p:sp>
      </p:grpSp>
      <p:pic>
        <p:nvPicPr>
          <p:cNvPr id="5" name="Picture 5"/>
          <p:cNvPicPr>
            <a:picLocks noChangeAspect="1"/>
          </p:cNvPicPr>
          <p:nvPr/>
        </p:nvPicPr>
        <p:blipFill>
          <a:blip r:embed="rId2"/>
          <a:stretch>
            <a:fillRect/>
          </a:stretch>
        </p:blipFill>
        <p:spPr>
          <a:xfrm>
            <a:off x="-200183" y="208415"/>
            <a:ext cx="15569428" cy="10749222"/>
          </a:xfrm>
          <a:prstGeom prst="rect">
            <a:avLst/>
          </a:prstGeom>
        </p:spPr>
      </p:pic>
      <p:sp>
        <p:nvSpPr>
          <p:cNvPr id="6" name="Freeform 6"/>
          <p:cNvSpPr/>
          <p:nvPr/>
        </p:nvSpPr>
        <p:spPr>
          <a:xfrm>
            <a:off x="12425136" y="3595333"/>
            <a:ext cx="4834164" cy="4923685"/>
          </a:xfrm>
          <a:custGeom>
            <a:avLst/>
            <a:gdLst/>
            <a:ahLst/>
            <a:cxnLst/>
            <a:rect l="l" t="t" r="r" b="b"/>
            <a:pathLst>
              <a:path w="4834164" h="4923685">
                <a:moveTo>
                  <a:pt x="0" y="0"/>
                </a:moveTo>
                <a:lnTo>
                  <a:pt x="4834164" y="0"/>
                </a:lnTo>
                <a:lnTo>
                  <a:pt x="4834164" y="4923686"/>
                </a:lnTo>
                <a:lnTo>
                  <a:pt x="0" y="4923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37056" y="-62466"/>
            <a:ext cx="16346472" cy="1717441"/>
          </a:xfrm>
          <a:prstGeom prst="rect">
            <a:avLst/>
          </a:prstGeom>
        </p:spPr>
        <p:txBody>
          <a:bodyPr lIns="0" tIns="0" rIns="0" bIns="0" rtlCol="0" anchor="t">
            <a:spAutoFit/>
          </a:bodyPr>
          <a:lstStyle/>
          <a:p>
            <a:pPr algn="ctr">
              <a:lnSpc>
                <a:spcPts val="6909"/>
              </a:lnSpc>
            </a:pPr>
            <a:r>
              <a:rPr lang="en-US" sz="4935" b="1">
                <a:solidFill>
                  <a:srgbClr val="294069"/>
                </a:solidFill>
                <a:latin typeface="Canva Sans Bold"/>
                <a:ea typeface="Canva Sans Bold"/>
                <a:cs typeface="Canva Sans Bold"/>
                <a:sym typeface="Canva Sans Bold"/>
              </a:rPr>
              <a:t>Distribution of reported challenges in quiting nicotine or drug use among respondents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314601" cy="10287000"/>
            <a:chOff x="0" y="0"/>
            <a:chExt cx="5086973" cy="2709333"/>
          </a:xfrm>
        </p:grpSpPr>
        <p:sp>
          <p:nvSpPr>
            <p:cNvPr id="3" name="Freeform 3"/>
            <p:cNvSpPr/>
            <p:nvPr/>
          </p:nvSpPr>
          <p:spPr>
            <a:xfrm>
              <a:off x="0" y="0"/>
              <a:ext cx="5086973" cy="2709333"/>
            </a:xfrm>
            <a:custGeom>
              <a:avLst/>
              <a:gdLst/>
              <a:ahLst/>
              <a:cxnLst/>
              <a:rect l="l" t="t" r="r" b="b"/>
              <a:pathLst>
                <a:path w="5086973" h="2709333">
                  <a:moveTo>
                    <a:pt x="0" y="0"/>
                  </a:moveTo>
                  <a:lnTo>
                    <a:pt x="5086973" y="0"/>
                  </a:lnTo>
                  <a:lnTo>
                    <a:pt x="5086973" y="2709333"/>
                  </a:lnTo>
                  <a:lnTo>
                    <a:pt x="0" y="2709333"/>
                  </a:lnTo>
                  <a:close/>
                </a:path>
              </a:pathLst>
            </a:custGeom>
            <a:solidFill>
              <a:srgbClr val="A1D4E1"/>
            </a:solidFill>
            <a:ln cap="sq">
              <a:noFill/>
              <a:prstDash val="solid"/>
              <a:miter/>
            </a:ln>
          </p:spPr>
        </p:sp>
        <p:sp>
          <p:nvSpPr>
            <p:cNvPr id="4" name="TextBox 4"/>
            <p:cNvSpPr txBox="1"/>
            <p:nvPr/>
          </p:nvSpPr>
          <p:spPr>
            <a:xfrm>
              <a:off x="0" y="0"/>
              <a:ext cx="5086973" cy="27093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0" y="1421197"/>
            <a:ext cx="18288000" cy="3249471"/>
            <a:chOff x="0" y="0"/>
            <a:chExt cx="4816593" cy="855828"/>
          </a:xfrm>
        </p:grpSpPr>
        <p:sp>
          <p:nvSpPr>
            <p:cNvPr id="6" name="Freeform 6"/>
            <p:cNvSpPr/>
            <p:nvPr/>
          </p:nvSpPr>
          <p:spPr>
            <a:xfrm>
              <a:off x="0" y="0"/>
              <a:ext cx="4816592" cy="855828"/>
            </a:xfrm>
            <a:custGeom>
              <a:avLst/>
              <a:gdLst/>
              <a:ahLst/>
              <a:cxnLst/>
              <a:rect l="l" t="t" r="r" b="b"/>
              <a:pathLst>
                <a:path w="4816592" h="855828">
                  <a:moveTo>
                    <a:pt x="0" y="0"/>
                  </a:moveTo>
                  <a:lnTo>
                    <a:pt x="4816592" y="0"/>
                  </a:lnTo>
                  <a:lnTo>
                    <a:pt x="4816592" y="855828"/>
                  </a:lnTo>
                  <a:lnTo>
                    <a:pt x="0" y="855828"/>
                  </a:lnTo>
                  <a:close/>
                </a:path>
              </a:pathLst>
            </a:custGeom>
            <a:solidFill>
              <a:srgbClr val="F1B756"/>
            </a:solidFill>
            <a:ln cap="sq">
              <a:noFill/>
              <a:prstDash val="solid"/>
              <a:miter/>
            </a:ln>
          </p:spPr>
        </p:sp>
        <p:sp>
          <p:nvSpPr>
            <p:cNvPr id="7" name="TextBox 7"/>
            <p:cNvSpPr txBox="1"/>
            <p:nvPr/>
          </p:nvSpPr>
          <p:spPr>
            <a:xfrm>
              <a:off x="0" y="0"/>
              <a:ext cx="4816593" cy="85582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8" name="Freeform 8"/>
          <p:cNvSpPr/>
          <p:nvPr/>
        </p:nvSpPr>
        <p:spPr>
          <a:xfrm rot="127018">
            <a:off x="14359438" y="4711109"/>
            <a:ext cx="3524586" cy="5512674"/>
          </a:xfrm>
          <a:custGeom>
            <a:avLst/>
            <a:gdLst/>
            <a:ahLst/>
            <a:cxnLst/>
            <a:rect l="l" t="t" r="r" b="b"/>
            <a:pathLst>
              <a:path w="3524586" h="5512674">
                <a:moveTo>
                  <a:pt x="0" y="0"/>
                </a:moveTo>
                <a:lnTo>
                  <a:pt x="3524587" y="0"/>
                </a:lnTo>
                <a:lnTo>
                  <a:pt x="3524587" y="5512674"/>
                </a:lnTo>
                <a:lnTo>
                  <a:pt x="0" y="5512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303360" y="1633813"/>
            <a:ext cx="17681280" cy="2776615"/>
          </a:xfrm>
          <a:prstGeom prst="rect">
            <a:avLst/>
          </a:prstGeom>
        </p:spPr>
        <p:txBody>
          <a:bodyPr lIns="0" tIns="0" rIns="0" bIns="0" rtlCol="0" anchor="t">
            <a:spAutoFit/>
          </a:bodyPr>
          <a:lstStyle/>
          <a:p>
            <a:pPr algn="l">
              <a:lnSpc>
                <a:spcPts val="4458"/>
              </a:lnSpc>
            </a:pPr>
            <a:r>
              <a:rPr lang="en-US" sz="3184" spc="-31">
                <a:solidFill>
                  <a:srgbClr val="294069"/>
                </a:solidFill>
                <a:latin typeface="Garet"/>
                <a:ea typeface="Garet"/>
                <a:cs typeface="Garet"/>
                <a:sym typeface="Garet"/>
              </a:rPr>
              <a:t>The statistical evidence strongly indicates a significant public concern regarding nicotine and drug use among the surveyed population. With over </a:t>
            </a:r>
            <a:r>
              <a:rPr lang="en-US" sz="3184" b="1" spc="-31">
                <a:solidFill>
                  <a:srgbClr val="294069"/>
                </a:solidFill>
                <a:latin typeface="Garet Bold"/>
                <a:ea typeface="Garet Bold"/>
                <a:cs typeface="Garet Bold"/>
                <a:sym typeface="Garet Bold"/>
              </a:rPr>
              <a:t>85% supporting regulation</a:t>
            </a:r>
            <a:r>
              <a:rPr lang="en-US" sz="3184" spc="-31">
                <a:solidFill>
                  <a:srgbClr val="294069"/>
                </a:solidFill>
                <a:latin typeface="Garet"/>
                <a:ea typeface="Garet"/>
                <a:cs typeface="Garet"/>
                <a:sym typeface="Garet"/>
              </a:rPr>
              <a:t>, </a:t>
            </a:r>
            <a:r>
              <a:rPr lang="en-US" sz="3184" b="1" spc="-31">
                <a:solidFill>
                  <a:srgbClr val="294069"/>
                </a:solidFill>
                <a:latin typeface="Garet Bold"/>
                <a:ea typeface="Garet Bold"/>
                <a:cs typeface="Garet Bold"/>
                <a:sym typeface="Garet Bold"/>
              </a:rPr>
              <a:t>56% observing sales</a:t>
            </a:r>
            <a:r>
              <a:rPr lang="en-US" sz="3184" spc="-31">
                <a:solidFill>
                  <a:srgbClr val="294069"/>
                </a:solidFill>
                <a:latin typeface="Garet"/>
                <a:ea typeface="Garet"/>
                <a:cs typeface="Garet"/>
                <a:sym typeface="Garet"/>
              </a:rPr>
              <a:t>, and </a:t>
            </a:r>
            <a:r>
              <a:rPr lang="en-US" sz="3184" b="1" spc="-31">
                <a:solidFill>
                  <a:srgbClr val="294069"/>
                </a:solidFill>
                <a:latin typeface="Garet Bold"/>
                <a:ea typeface="Garet Bold"/>
                <a:cs typeface="Garet Bold"/>
                <a:sym typeface="Garet Bold"/>
              </a:rPr>
              <a:t>47% having personal experience with nicotine</a:t>
            </a:r>
            <a:r>
              <a:rPr lang="en-US" sz="3184" spc="-31">
                <a:solidFill>
                  <a:srgbClr val="294069"/>
                </a:solidFill>
                <a:latin typeface="Garet"/>
                <a:ea typeface="Garet"/>
                <a:cs typeface="Garet"/>
                <a:sym typeface="Garet"/>
              </a:rPr>
              <a:t>, there is a clear need for intervention to address accessibility, education, and support.</a:t>
            </a:r>
          </a:p>
          <a:p>
            <a:pPr marL="0" lvl="0" indent="0" algn="l">
              <a:lnSpc>
                <a:spcPts val="4458"/>
              </a:lnSpc>
              <a:spcBef>
                <a:spcPct val="0"/>
              </a:spcBef>
            </a:pPr>
            <a:endParaRPr lang="en-US" sz="3184" spc="-31">
              <a:solidFill>
                <a:srgbClr val="294069"/>
              </a:solidFill>
              <a:latin typeface="Garet"/>
              <a:ea typeface="Garet"/>
              <a:cs typeface="Garet"/>
              <a:sym typeface="Garet"/>
            </a:endParaRPr>
          </a:p>
        </p:txBody>
      </p:sp>
      <p:grpSp>
        <p:nvGrpSpPr>
          <p:cNvPr id="10" name="Group 10"/>
          <p:cNvGrpSpPr/>
          <p:nvPr/>
        </p:nvGrpSpPr>
        <p:grpSpPr>
          <a:xfrm>
            <a:off x="0" y="5825815"/>
            <a:ext cx="7599778" cy="4461185"/>
            <a:chOff x="0" y="0"/>
            <a:chExt cx="2001587" cy="1174962"/>
          </a:xfrm>
        </p:grpSpPr>
        <p:sp>
          <p:nvSpPr>
            <p:cNvPr id="11" name="Freeform 11"/>
            <p:cNvSpPr/>
            <p:nvPr/>
          </p:nvSpPr>
          <p:spPr>
            <a:xfrm>
              <a:off x="0" y="0"/>
              <a:ext cx="2001588" cy="1174962"/>
            </a:xfrm>
            <a:custGeom>
              <a:avLst/>
              <a:gdLst/>
              <a:ahLst/>
              <a:cxnLst/>
              <a:rect l="l" t="t" r="r" b="b"/>
              <a:pathLst>
                <a:path w="2001588" h="1174962">
                  <a:moveTo>
                    <a:pt x="0" y="0"/>
                  </a:moveTo>
                  <a:lnTo>
                    <a:pt x="2001588" y="0"/>
                  </a:lnTo>
                  <a:lnTo>
                    <a:pt x="2001588" y="1174962"/>
                  </a:lnTo>
                  <a:lnTo>
                    <a:pt x="0" y="1174962"/>
                  </a:lnTo>
                  <a:close/>
                </a:path>
              </a:pathLst>
            </a:custGeom>
            <a:solidFill>
              <a:srgbClr val="F1B756"/>
            </a:solidFill>
            <a:ln cap="sq">
              <a:noFill/>
              <a:prstDash val="solid"/>
              <a:miter/>
            </a:ln>
          </p:spPr>
        </p:sp>
        <p:sp>
          <p:nvSpPr>
            <p:cNvPr id="12" name="TextBox 12"/>
            <p:cNvSpPr txBox="1"/>
            <p:nvPr/>
          </p:nvSpPr>
          <p:spPr>
            <a:xfrm>
              <a:off x="0" y="0"/>
              <a:ext cx="2001587" cy="1174962"/>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3" name="TextBox 13"/>
          <p:cNvSpPr txBox="1"/>
          <p:nvPr/>
        </p:nvSpPr>
        <p:spPr>
          <a:xfrm>
            <a:off x="-102262" y="6409514"/>
            <a:ext cx="7804302" cy="3208062"/>
          </a:xfrm>
          <a:prstGeom prst="rect">
            <a:avLst/>
          </a:prstGeom>
        </p:spPr>
        <p:txBody>
          <a:bodyPr lIns="0" tIns="0" rIns="0" bIns="0" rtlCol="0" anchor="t">
            <a:spAutoFit/>
          </a:bodyPr>
          <a:lstStyle/>
          <a:p>
            <a:pPr marL="786619" lvl="1" indent="-393310" algn="l">
              <a:lnSpc>
                <a:spcPts val="5100"/>
              </a:lnSpc>
              <a:buAutoNum type="arabicPeriod"/>
            </a:pPr>
            <a:r>
              <a:rPr lang="en-US" sz="3643" spc="-36">
                <a:solidFill>
                  <a:srgbClr val="294069"/>
                </a:solidFill>
                <a:latin typeface="Garet"/>
                <a:ea typeface="Garet"/>
                <a:cs typeface="Garet"/>
                <a:sym typeface="Garet"/>
              </a:rPr>
              <a:t> </a:t>
            </a:r>
            <a:r>
              <a:rPr lang="en-US" sz="3643" b="1" spc="-36">
                <a:solidFill>
                  <a:srgbClr val="294069"/>
                </a:solidFill>
                <a:latin typeface="Garet Bold"/>
                <a:ea typeface="Garet Bold"/>
                <a:cs typeface="Garet Bold"/>
                <a:sym typeface="Garet Bold"/>
              </a:rPr>
              <a:t>Strict Regulations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Educational Campaigns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Support Systems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Monitoring and Enforcement</a:t>
            </a:r>
          </a:p>
          <a:p>
            <a:pPr algn="l">
              <a:lnSpc>
                <a:spcPts val="5100"/>
              </a:lnSpc>
              <a:spcBef>
                <a:spcPct val="0"/>
              </a:spcBef>
            </a:pPr>
            <a:endParaRPr lang="en-US" sz="3643" b="1" spc="-36">
              <a:solidFill>
                <a:srgbClr val="294069"/>
              </a:solidFill>
              <a:latin typeface="Garet Bold"/>
              <a:ea typeface="Garet Bold"/>
              <a:cs typeface="Garet Bold"/>
              <a:sym typeface="Garet Bold"/>
            </a:endParaRPr>
          </a:p>
        </p:txBody>
      </p:sp>
      <p:sp>
        <p:nvSpPr>
          <p:cNvPr id="14" name="TextBox 14"/>
          <p:cNvSpPr txBox="1"/>
          <p:nvPr/>
        </p:nvSpPr>
        <p:spPr>
          <a:xfrm>
            <a:off x="-1314258" y="-3791"/>
            <a:ext cx="7785160" cy="1186863"/>
          </a:xfrm>
          <a:prstGeom prst="rect">
            <a:avLst/>
          </a:prstGeom>
        </p:spPr>
        <p:txBody>
          <a:bodyPr lIns="0" tIns="0" rIns="0" bIns="0" rtlCol="0" anchor="t">
            <a:spAutoFit/>
          </a:bodyPr>
          <a:lstStyle/>
          <a:p>
            <a:pPr algn="ctr">
              <a:lnSpc>
                <a:spcPts val="9726"/>
              </a:lnSpc>
            </a:pPr>
            <a:r>
              <a:rPr lang="en-US" sz="6947" b="1">
                <a:solidFill>
                  <a:srgbClr val="294069"/>
                </a:solidFill>
                <a:latin typeface="Canva Sans Bold"/>
                <a:ea typeface="Canva Sans Bold"/>
                <a:cs typeface="Canva Sans Bold"/>
                <a:sym typeface="Canva Sans Bold"/>
              </a:rPr>
              <a:t>Conclusion:</a:t>
            </a:r>
          </a:p>
        </p:txBody>
      </p:sp>
      <p:sp>
        <p:nvSpPr>
          <p:cNvPr id="15" name="TextBox 15"/>
          <p:cNvSpPr txBox="1"/>
          <p:nvPr/>
        </p:nvSpPr>
        <p:spPr>
          <a:xfrm>
            <a:off x="-102262" y="4458015"/>
            <a:ext cx="8806588" cy="1186863"/>
          </a:xfrm>
          <a:prstGeom prst="rect">
            <a:avLst/>
          </a:prstGeom>
        </p:spPr>
        <p:txBody>
          <a:bodyPr lIns="0" tIns="0" rIns="0" bIns="0" rtlCol="0" anchor="t">
            <a:spAutoFit/>
          </a:bodyPr>
          <a:lstStyle/>
          <a:p>
            <a:pPr algn="ctr">
              <a:lnSpc>
                <a:spcPts val="9726"/>
              </a:lnSpc>
            </a:pPr>
            <a:r>
              <a:rPr lang="en-US" sz="6947" b="1">
                <a:solidFill>
                  <a:srgbClr val="294069"/>
                </a:solidFill>
                <a:latin typeface="Canva Sans Bold"/>
                <a:ea typeface="Canva Sans Bold"/>
                <a:cs typeface="Canva Sans Bold"/>
                <a:sym typeface="Canva Sans Bold"/>
              </a:rPr>
              <a:t>Recommendations: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894085" y="-1223625"/>
            <a:ext cx="20182085" cy="11788587"/>
            <a:chOff x="0" y="0"/>
            <a:chExt cx="5315446" cy="3104813"/>
          </a:xfrm>
        </p:grpSpPr>
        <p:sp>
          <p:nvSpPr>
            <p:cNvPr id="3" name="Freeform 3"/>
            <p:cNvSpPr/>
            <p:nvPr/>
          </p:nvSpPr>
          <p:spPr>
            <a:xfrm>
              <a:off x="0" y="0"/>
              <a:ext cx="5315446" cy="3104813"/>
            </a:xfrm>
            <a:custGeom>
              <a:avLst/>
              <a:gdLst/>
              <a:ahLst/>
              <a:cxnLst/>
              <a:rect l="l" t="t" r="r" b="b"/>
              <a:pathLst>
                <a:path w="5315446" h="3104813">
                  <a:moveTo>
                    <a:pt x="0" y="0"/>
                  </a:moveTo>
                  <a:lnTo>
                    <a:pt x="5315446" y="0"/>
                  </a:lnTo>
                  <a:lnTo>
                    <a:pt x="5315446" y="3104813"/>
                  </a:lnTo>
                  <a:lnTo>
                    <a:pt x="0" y="3104813"/>
                  </a:lnTo>
                  <a:close/>
                </a:path>
              </a:pathLst>
            </a:custGeom>
            <a:solidFill>
              <a:srgbClr val="F1B756"/>
            </a:solidFill>
            <a:ln cap="sq">
              <a:noFill/>
              <a:prstDash val="solid"/>
              <a:miter/>
            </a:ln>
          </p:spPr>
        </p:sp>
        <p:sp>
          <p:nvSpPr>
            <p:cNvPr id="4" name="TextBox 4"/>
            <p:cNvSpPr txBox="1"/>
            <p:nvPr/>
          </p:nvSpPr>
          <p:spPr>
            <a:xfrm>
              <a:off x="0" y="0"/>
              <a:ext cx="5315446" cy="3104813"/>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a:off x="7506583" y="2104451"/>
            <a:ext cx="10399725" cy="7998334"/>
          </a:xfrm>
          <a:custGeom>
            <a:avLst/>
            <a:gdLst/>
            <a:ahLst/>
            <a:cxnLst/>
            <a:rect l="l" t="t" r="r" b="b"/>
            <a:pathLst>
              <a:path w="10399725" h="7998334">
                <a:moveTo>
                  <a:pt x="0" y="0"/>
                </a:moveTo>
                <a:lnTo>
                  <a:pt x="10399725" y="0"/>
                </a:lnTo>
                <a:lnTo>
                  <a:pt x="10399725" y="7998334"/>
                </a:lnTo>
                <a:lnTo>
                  <a:pt x="0" y="7998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26544" y="885825"/>
            <a:ext cx="17284249" cy="1307401"/>
          </a:xfrm>
          <a:prstGeom prst="rect">
            <a:avLst/>
          </a:prstGeom>
        </p:spPr>
        <p:txBody>
          <a:bodyPr lIns="0" tIns="0" rIns="0" bIns="0" rtlCol="0" anchor="t">
            <a:spAutoFit/>
          </a:bodyPr>
          <a:lstStyle/>
          <a:p>
            <a:pPr algn="ctr">
              <a:lnSpc>
                <a:spcPts val="10751"/>
              </a:lnSpc>
            </a:pPr>
            <a:r>
              <a:rPr lang="en-US" sz="7679" b="1">
                <a:solidFill>
                  <a:srgbClr val="294069"/>
                </a:solidFill>
                <a:latin typeface="Canva Sans Bold"/>
                <a:ea typeface="Canva Sans Bold"/>
                <a:cs typeface="Canva Sans Bold"/>
                <a:sym typeface="Canva Sans Bold"/>
              </a:rPr>
              <a:t>“THANK U FOR YOUR TIME”</a:t>
            </a:r>
          </a:p>
        </p:txBody>
      </p:sp>
      <p:sp>
        <p:nvSpPr>
          <p:cNvPr id="7" name="TextBox 7"/>
          <p:cNvSpPr txBox="1"/>
          <p:nvPr/>
        </p:nvSpPr>
        <p:spPr>
          <a:xfrm>
            <a:off x="-2308048" y="2950219"/>
            <a:ext cx="11106902" cy="1720449"/>
          </a:xfrm>
          <a:prstGeom prst="rect">
            <a:avLst/>
          </a:prstGeom>
        </p:spPr>
        <p:txBody>
          <a:bodyPr lIns="0" tIns="0" rIns="0" bIns="0" rtlCol="0" anchor="t">
            <a:spAutoFit/>
          </a:bodyPr>
          <a:lstStyle/>
          <a:p>
            <a:pPr algn="ctr">
              <a:lnSpc>
                <a:spcPts val="6908"/>
              </a:lnSpc>
            </a:pPr>
            <a:r>
              <a:rPr lang="en-US" sz="4934">
                <a:solidFill>
                  <a:srgbClr val="2D2932"/>
                </a:solidFill>
                <a:latin typeface="Canva Sans"/>
                <a:ea typeface="Canva Sans"/>
                <a:cs typeface="Canva Sans"/>
                <a:sym typeface="Canva Sans"/>
              </a:rPr>
              <a:t>and </a:t>
            </a:r>
          </a:p>
          <a:p>
            <a:pPr algn="ctr">
              <a:lnSpc>
                <a:spcPts val="6908"/>
              </a:lnSpc>
            </a:pPr>
            <a:r>
              <a:rPr lang="en-US" sz="4934">
                <a:solidFill>
                  <a:srgbClr val="2D2932"/>
                </a:solidFill>
                <a:latin typeface="Canva Sans"/>
                <a:ea typeface="Canva Sans"/>
                <a:cs typeface="Canva Sans"/>
                <a:sym typeface="Canva Sans"/>
              </a:rPr>
              <a:t>          always</a:t>
            </a:r>
          </a:p>
        </p:txBody>
      </p:sp>
      <p:sp>
        <p:nvSpPr>
          <p:cNvPr id="8" name="TextBox 8"/>
          <p:cNvSpPr txBox="1"/>
          <p:nvPr/>
        </p:nvSpPr>
        <p:spPr>
          <a:xfrm>
            <a:off x="-1135541" y="4793728"/>
            <a:ext cx="17284249" cy="1309889"/>
          </a:xfrm>
          <a:prstGeom prst="rect">
            <a:avLst/>
          </a:prstGeom>
        </p:spPr>
        <p:txBody>
          <a:bodyPr lIns="0" tIns="0" rIns="0" bIns="0" rtlCol="0" anchor="t">
            <a:spAutoFit/>
          </a:bodyPr>
          <a:lstStyle/>
          <a:p>
            <a:pPr algn="ctr">
              <a:lnSpc>
                <a:spcPts val="10751"/>
              </a:lnSpc>
            </a:pPr>
            <a:r>
              <a:rPr lang="en-US" sz="7679" b="1">
                <a:solidFill>
                  <a:srgbClr val="E7F1F4"/>
                </a:solidFill>
                <a:latin typeface="Canva Sans Bold"/>
                <a:ea typeface="Canva Sans Bold"/>
                <a:cs typeface="Canva Sans Bold"/>
                <a:sym typeface="Canva Sans Bold"/>
              </a:rPr>
              <a:t>“Say no to Drugs”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237565" y="-1826984"/>
            <a:ext cx="13308237" cy="13940969"/>
            <a:chOff x="0" y="0"/>
            <a:chExt cx="660400" cy="691798"/>
          </a:xfrm>
        </p:grpSpPr>
        <p:sp>
          <p:nvSpPr>
            <p:cNvPr id="3" name="Freeform 3"/>
            <p:cNvSpPr/>
            <p:nvPr/>
          </p:nvSpPr>
          <p:spPr>
            <a:xfrm>
              <a:off x="0" y="0"/>
              <a:ext cx="660400" cy="691798"/>
            </a:xfrm>
            <a:custGeom>
              <a:avLst/>
              <a:gdLst/>
              <a:ahLst/>
              <a:cxnLst/>
              <a:rect l="l" t="t" r="r" b="b"/>
              <a:pathLst>
                <a:path w="660400" h="691798">
                  <a:moveTo>
                    <a:pt x="220252" y="672729"/>
                  </a:moveTo>
                  <a:cubicBezTo>
                    <a:pt x="254109" y="684243"/>
                    <a:pt x="292600" y="691798"/>
                    <a:pt x="330378" y="691798"/>
                  </a:cubicBezTo>
                  <a:cubicBezTo>
                    <a:pt x="368157" y="691798"/>
                    <a:pt x="404509" y="685321"/>
                    <a:pt x="438009" y="673807"/>
                  </a:cubicBezTo>
                  <a:cubicBezTo>
                    <a:pt x="438723" y="673448"/>
                    <a:pt x="439435" y="673448"/>
                    <a:pt x="440148" y="673089"/>
                  </a:cubicBezTo>
                  <a:cubicBezTo>
                    <a:pt x="565955" y="627033"/>
                    <a:pt x="658618" y="505419"/>
                    <a:pt x="660400" y="365984"/>
                  </a:cubicBezTo>
                  <a:lnTo>
                    <a:pt x="660400" y="0"/>
                  </a:lnTo>
                  <a:lnTo>
                    <a:pt x="0" y="0"/>
                  </a:lnTo>
                  <a:lnTo>
                    <a:pt x="0" y="365712"/>
                  </a:lnTo>
                  <a:cubicBezTo>
                    <a:pt x="1782" y="506138"/>
                    <a:pt x="93019" y="627753"/>
                    <a:pt x="220252" y="672729"/>
                  </a:cubicBezTo>
                  <a:close/>
                </a:path>
              </a:pathLst>
            </a:custGeom>
            <a:solidFill>
              <a:srgbClr val="E7F1F4"/>
            </a:solidFill>
          </p:spPr>
        </p:sp>
        <p:sp>
          <p:nvSpPr>
            <p:cNvPr id="4" name="TextBox 4"/>
            <p:cNvSpPr txBox="1"/>
            <p:nvPr/>
          </p:nvSpPr>
          <p:spPr>
            <a:xfrm>
              <a:off x="0" y="57150"/>
              <a:ext cx="660400" cy="507648"/>
            </a:xfrm>
            <a:prstGeom prst="rect">
              <a:avLst/>
            </a:prstGeom>
          </p:spPr>
          <p:txBody>
            <a:bodyPr lIns="50800" tIns="50800" rIns="50800" bIns="50800" rtlCol="0" anchor="ctr"/>
            <a:lstStyle/>
            <a:p>
              <a:pPr marL="0" lvl="0" indent="0" algn="ctr">
                <a:lnSpc>
                  <a:spcPts val="6640"/>
                </a:lnSpc>
                <a:spcBef>
                  <a:spcPct val="0"/>
                </a:spcBef>
              </a:pPr>
              <a:endParaRPr/>
            </a:p>
          </p:txBody>
        </p:sp>
      </p:grpSp>
      <p:pic>
        <p:nvPicPr>
          <p:cNvPr id="5" name="Picture 5"/>
          <p:cNvPicPr>
            <a:picLocks noChangeAspect="1"/>
          </p:cNvPicPr>
          <p:nvPr/>
        </p:nvPicPr>
        <p:blipFill>
          <a:blip r:embed="rId2"/>
          <a:stretch>
            <a:fillRect/>
          </a:stretch>
        </p:blipFill>
        <p:spPr>
          <a:xfrm>
            <a:off x="-107156" y="121986"/>
            <a:ext cx="9543305" cy="10880572"/>
          </a:xfrm>
          <a:prstGeom prst="rect">
            <a:avLst/>
          </a:prstGeom>
        </p:spPr>
      </p:pic>
      <p:sp>
        <p:nvSpPr>
          <p:cNvPr id="6" name="Freeform 6"/>
          <p:cNvSpPr/>
          <p:nvPr/>
        </p:nvSpPr>
        <p:spPr>
          <a:xfrm>
            <a:off x="10797644" y="4816151"/>
            <a:ext cx="6461656" cy="4918230"/>
          </a:xfrm>
          <a:custGeom>
            <a:avLst/>
            <a:gdLst/>
            <a:ahLst/>
            <a:cxnLst/>
            <a:rect l="l" t="t" r="r" b="b"/>
            <a:pathLst>
              <a:path w="6461656" h="4918230">
                <a:moveTo>
                  <a:pt x="0" y="0"/>
                </a:moveTo>
                <a:lnTo>
                  <a:pt x="6461656" y="0"/>
                </a:lnTo>
                <a:lnTo>
                  <a:pt x="6461656" y="4918230"/>
                </a:lnTo>
                <a:lnTo>
                  <a:pt x="0" y="4918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833279" y="962025"/>
            <a:ext cx="7129521" cy="3447675"/>
          </a:xfrm>
          <a:prstGeom prst="rect">
            <a:avLst/>
          </a:prstGeom>
        </p:spPr>
        <p:txBody>
          <a:bodyPr lIns="0" tIns="0" rIns="0" bIns="0" rtlCol="0" anchor="t">
            <a:spAutoFit/>
          </a:bodyPr>
          <a:lstStyle/>
          <a:p>
            <a:pPr marL="0" lvl="0" indent="0" algn="l">
              <a:lnSpc>
                <a:spcPts val="4556"/>
              </a:lnSpc>
              <a:spcBef>
                <a:spcPct val="0"/>
              </a:spcBef>
            </a:pPr>
            <a:r>
              <a:rPr lang="en-US" sz="3254" spc="-32">
                <a:solidFill>
                  <a:srgbClr val="294069"/>
                </a:solidFill>
                <a:latin typeface="Garet"/>
                <a:ea typeface="Garet"/>
                <a:cs typeface="Garet"/>
                <a:sym typeface="Garet"/>
              </a:rPr>
              <a:t>With 77% of the participants falling within the 18–25 age bracket, the findings of this survey are largely reflective of young adult perspectives and behaviors.</a:t>
            </a:r>
          </a:p>
        </p:txBody>
      </p:sp>
      <p:sp>
        <p:nvSpPr>
          <p:cNvPr id="8" name="TextBox 8"/>
          <p:cNvSpPr txBox="1"/>
          <p:nvPr/>
        </p:nvSpPr>
        <p:spPr>
          <a:xfrm>
            <a:off x="-1151838" y="-18359"/>
            <a:ext cx="7031753" cy="1065859"/>
          </a:xfrm>
          <a:prstGeom prst="rect">
            <a:avLst/>
          </a:prstGeom>
        </p:spPr>
        <p:txBody>
          <a:bodyPr lIns="0" tIns="0" rIns="0" bIns="0" rtlCol="0" anchor="t">
            <a:spAutoFit/>
          </a:bodyPr>
          <a:lstStyle/>
          <a:p>
            <a:pPr algn="ctr">
              <a:lnSpc>
                <a:spcPts val="8785"/>
              </a:lnSpc>
            </a:pPr>
            <a:r>
              <a:rPr lang="en-US" sz="6275" b="1">
                <a:solidFill>
                  <a:srgbClr val="294069"/>
                </a:solidFill>
                <a:latin typeface="Canva Sans Bold"/>
                <a:ea typeface="Canva Sans Bold"/>
                <a:cs typeface="Canva Sans Bold"/>
                <a:sym typeface="Canva Sans Bold"/>
              </a:rPr>
              <a:t>Age group:</a:t>
            </a:r>
          </a:p>
        </p:txBody>
      </p:sp>
      <p:sp>
        <p:nvSpPr>
          <p:cNvPr id="9" name="TextBox 9"/>
          <p:cNvSpPr txBox="1"/>
          <p:nvPr/>
        </p:nvSpPr>
        <p:spPr>
          <a:xfrm>
            <a:off x="7530552" y="120999"/>
            <a:ext cx="6142715" cy="926502"/>
          </a:xfrm>
          <a:prstGeom prst="rect">
            <a:avLst/>
          </a:prstGeom>
        </p:spPr>
        <p:txBody>
          <a:bodyPr lIns="0" tIns="0" rIns="0" bIns="0" rtlCol="0" anchor="t">
            <a:spAutoFit/>
          </a:bodyPr>
          <a:lstStyle/>
          <a:p>
            <a:pPr algn="ctr">
              <a:lnSpc>
                <a:spcPts val="7674"/>
              </a:lnSpc>
            </a:pPr>
            <a:r>
              <a:rPr lang="en-US" sz="5481" b="1">
                <a:solidFill>
                  <a:srgbClr val="294069"/>
                </a:solidFill>
                <a:latin typeface="Canva Sans Bold"/>
                <a:ea typeface="Canva Sans Bold"/>
                <a:cs typeface="Canva Sans Bold"/>
                <a:sym typeface="Canva Sans Bold"/>
              </a:rPr>
              <a:t>Note:</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949147" y="-1614399"/>
            <a:ext cx="13308237" cy="13940969"/>
            <a:chOff x="0" y="0"/>
            <a:chExt cx="660400" cy="691798"/>
          </a:xfrm>
        </p:grpSpPr>
        <p:sp>
          <p:nvSpPr>
            <p:cNvPr id="3" name="Freeform 3"/>
            <p:cNvSpPr/>
            <p:nvPr/>
          </p:nvSpPr>
          <p:spPr>
            <a:xfrm>
              <a:off x="0" y="0"/>
              <a:ext cx="660400" cy="691798"/>
            </a:xfrm>
            <a:custGeom>
              <a:avLst/>
              <a:gdLst/>
              <a:ahLst/>
              <a:cxnLst/>
              <a:rect l="l" t="t" r="r" b="b"/>
              <a:pathLst>
                <a:path w="660400" h="691798">
                  <a:moveTo>
                    <a:pt x="220252" y="672729"/>
                  </a:moveTo>
                  <a:cubicBezTo>
                    <a:pt x="254109" y="684243"/>
                    <a:pt x="292600" y="691798"/>
                    <a:pt x="330378" y="691798"/>
                  </a:cubicBezTo>
                  <a:cubicBezTo>
                    <a:pt x="368157" y="691798"/>
                    <a:pt x="404509" y="685321"/>
                    <a:pt x="438009" y="673807"/>
                  </a:cubicBezTo>
                  <a:cubicBezTo>
                    <a:pt x="438723" y="673448"/>
                    <a:pt x="439435" y="673448"/>
                    <a:pt x="440148" y="673089"/>
                  </a:cubicBezTo>
                  <a:cubicBezTo>
                    <a:pt x="565955" y="627033"/>
                    <a:pt x="658618" y="505419"/>
                    <a:pt x="660400" y="365984"/>
                  </a:cubicBezTo>
                  <a:lnTo>
                    <a:pt x="660400" y="0"/>
                  </a:lnTo>
                  <a:lnTo>
                    <a:pt x="0" y="0"/>
                  </a:lnTo>
                  <a:lnTo>
                    <a:pt x="0" y="365712"/>
                  </a:lnTo>
                  <a:cubicBezTo>
                    <a:pt x="1782" y="506138"/>
                    <a:pt x="93019" y="627753"/>
                    <a:pt x="220252" y="672729"/>
                  </a:cubicBezTo>
                  <a:close/>
                </a:path>
              </a:pathLst>
            </a:custGeom>
            <a:solidFill>
              <a:srgbClr val="E7F1F4"/>
            </a:solidFill>
            <a:ln cap="sq">
              <a:noFill/>
              <a:prstDash val="solid"/>
              <a:miter/>
            </a:ln>
          </p:spPr>
        </p:sp>
        <p:sp>
          <p:nvSpPr>
            <p:cNvPr id="4" name="TextBox 4"/>
            <p:cNvSpPr txBox="1"/>
            <p:nvPr/>
          </p:nvSpPr>
          <p:spPr>
            <a:xfrm>
              <a:off x="0" y="0"/>
              <a:ext cx="660400" cy="56479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a:off x="7888739" y="4299085"/>
            <a:ext cx="352164" cy="395832"/>
          </a:xfrm>
          <a:custGeom>
            <a:avLst/>
            <a:gdLst/>
            <a:ahLst/>
            <a:cxnLst/>
            <a:rect l="l" t="t" r="r" b="b"/>
            <a:pathLst>
              <a:path w="352164" h="395832">
                <a:moveTo>
                  <a:pt x="0" y="0"/>
                </a:moveTo>
                <a:lnTo>
                  <a:pt x="352164" y="0"/>
                </a:lnTo>
                <a:lnTo>
                  <a:pt x="352164" y="395832"/>
                </a:lnTo>
                <a:lnTo>
                  <a:pt x="0" y="395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tretch>
            <a:fillRect/>
          </a:stretch>
        </p:blipFill>
        <p:spPr>
          <a:xfrm>
            <a:off x="-527057" y="-571357"/>
            <a:ext cx="10113902" cy="9898646"/>
          </a:xfrm>
          <a:prstGeom prst="rect">
            <a:avLst/>
          </a:prstGeom>
        </p:spPr>
      </p:pic>
      <p:sp>
        <p:nvSpPr>
          <p:cNvPr id="7" name="TextBox 7"/>
          <p:cNvSpPr txBox="1"/>
          <p:nvPr/>
        </p:nvSpPr>
        <p:spPr>
          <a:xfrm>
            <a:off x="-3797776" y="5394676"/>
            <a:ext cx="13348491" cy="1014025"/>
          </a:xfrm>
          <a:prstGeom prst="rect">
            <a:avLst/>
          </a:prstGeom>
        </p:spPr>
        <p:txBody>
          <a:bodyPr lIns="0" tIns="0" rIns="0" bIns="0" rtlCol="0" anchor="t">
            <a:spAutoFit/>
          </a:bodyPr>
          <a:lstStyle/>
          <a:p>
            <a:pPr algn="ctr">
              <a:lnSpc>
                <a:spcPts val="8030"/>
              </a:lnSpc>
              <a:spcBef>
                <a:spcPct val="0"/>
              </a:spcBef>
            </a:pPr>
            <a:r>
              <a:rPr lang="en-US" sz="6691">
                <a:solidFill>
                  <a:srgbClr val="E7F1F4"/>
                </a:solidFill>
                <a:latin typeface="Garet"/>
                <a:ea typeface="Garet"/>
                <a:cs typeface="Garet"/>
                <a:sym typeface="Garet"/>
              </a:rPr>
              <a:t>140</a:t>
            </a:r>
          </a:p>
        </p:txBody>
      </p:sp>
      <p:pic>
        <p:nvPicPr>
          <p:cNvPr id="8" name="Picture 8"/>
          <p:cNvPicPr>
            <a:picLocks noChangeAspect="1"/>
          </p:cNvPicPr>
          <p:nvPr/>
        </p:nvPicPr>
        <p:blipFill>
          <a:blip r:embed="rId5"/>
          <a:stretch>
            <a:fillRect/>
          </a:stretch>
        </p:blipFill>
        <p:spPr>
          <a:xfrm>
            <a:off x="8414942" y="131149"/>
            <a:ext cx="10770608" cy="10024701"/>
          </a:xfrm>
          <a:prstGeom prst="rect">
            <a:avLst/>
          </a:prstGeom>
        </p:spPr>
      </p:pic>
      <p:sp>
        <p:nvSpPr>
          <p:cNvPr id="9" name="Freeform 9"/>
          <p:cNvSpPr/>
          <p:nvPr/>
        </p:nvSpPr>
        <p:spPr>
          <a:xfrm>
            <a:off x="12677972" y="3817674"/>
            <a:ext cx="2693884" cy="2591027"/>
          </a:xfrm>
          <a:custGeom>
            <a:avLst/>
            <a:gdLst/>
            <a:ahLst/>
            <a:cxnLst/>
            <a:rect l="l" t="t" r="r" b="b"/>
            <a:pathLst>
              <a:path w="2693884" h="2591027">
                <a:moveTo>
                  <a:pt x="0" y="0"/>
                </a:moveTo>
                <a:lnTo>
                  <a:pt x="2693885" y="0"/>
                </a:lnTo>
                <a:lnTo>
                  <a:pt x="2693885" y="2591027"/>
                </a:lnTo>
                <a:lnTo>
                  <a:pt x="0" y="2591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6043856" y="5381055"/>
            <a:ext cx="1229349" cy="1104148"/>
          </a:xfrm>
          <a:prstGeom prst="rect">
            <a:avLst/>
          </a:prstGeom>
        </p:spPr>
        <p:txBody>
          <a:bodyPr wrap="square" lIns="0" tIns="0" rIns="0" bIns="0" rtlCol="0" anchor="t">
            <a:spAutoFit/>
          </a:bodyPr>
          <a:lstStyle/>
          <a:p>
            <a:pPr algn="ctr">
              <a:lnSpc>
                <a:spcPts val="8641"/>
              </a:lnSpc>
              <a:spcBef>
                <a:spcPct val="0"/>
              </a:spcBef>
            </a:pPr>
            <a:r>
              <a:rPr lang="en-US" sz="7201">
                <a:solidFill>
                  <a:srgbClr val="DAF1F9"/>
                </a:solidFill>
                <a:latin typeface="Garet"/>
                <a:ea typeface="Garet"/>
                <a:cs typeface="Garet"/>
                <a:sym typeface="Garet"/>
              </a:rPr>
              <a:t>63</a:t>
            </a:r>
          </a:p>
        </p:txBody>
      </p:sp>
      <p:sp>
        <p:nvSpPr>
          <p:cNvPr id="11" name="TextBox 11"/>
          <p:cNvSpPr txBox="1"/>
          <p:nvPr/>
        </p:nvSpPr>
        <p:spPr>
          <a:xfrm>
            <a:off x="8064821" y="-133350"/>
            <a:ext cx="8219742" cy="1245672"/>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Gender Results: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169956" cy="2653523"/>
            <a:chOff x="0" y="0"/>
            <a:chExt cx="1888384" cy="698870"/>
          </a:xfrm>
        </p:grpSpPr>
        <p:sp>
          <p:nvSpPr>
            <p:cNvPr id="3" name="Freeform 3"/>
            <p:cNvSpPr/>
            <p:nvPr/>
          </p:nvSpPr>
          <p:spPr>
            <a:xfrm>
              <a:off x="0" y="0"/>
              <a:ext cx="1888384" cy="698870"/>
            </a:xfrm>
            <a:custGeom>
              <a:avLst/>
              <a:gdLst/>
              <a:ahLst/>
              <a:cxnLst/>
              <a:rect l="l" t="t" r="r" b="b"/>
              <a:pathLst>
                <a:path w="1888384" h="698870">
                  <a:moveTo>
                    <a:pt x="0" y="0"/>
                  </a:moveTo>
                  <a:lnTo>
                    <a:pt x="1888384" y="0"/>
                  </a:lnTo>
                  <a:lnTo>
                    <a:pt x="1888384" y="698870"/>
                  </a:lnTo>
                  <a:lnTo>
                    <a:pt x="0" y="698870"/>
                  </a:lnTo>
                  <a:close/>
                </a:path>
              </a:pathLst>
            </a:custGeom>
            <a:solidFill>
              <a:srgbClr val="A1D4E1"/>
            </a:solidFill>
            <a:ln cap="sq">
              <a:noFill/>
              <a:prstDash val="solid"/>
              <a:miter/>
            </a:ln>
          </p:spPr>
        </p:sp>
        <p:sp>
          <p:nvSpPr>
            <p:cNvPr id="4" name="TextBox 4"/>
            <p:cNvSpPr txBox="1"/>
            <p:nvPr/>
          </p:nvSpPr>
          <p:spPr>
            <a:xfrm>
              <a:off x="0" y="0"/>
              <a:ext cx="1888384" cy="698870"/>
            </a:xfrm>
            <a:prstGeom prst="rect">
              <a:avLst/>
            </a:prstGeom>
          </p:spPr>
          <p:txBody>
            <a:bodyPr lIns="50800" tIns="50800" rIns="50800" bIns="50800" rtlCol="0" anchor="ctr"/>
            <a:lstStyle/>
            <a:p>
              <a:pPr marL="0" lvl="0" indent="0" algn="ctr">
                <a:lnSpc>
                  <a:spcPts val="2639"/>
                </a:lnSpc>
                <a:spcBef>
                  <a:spcPct val="0"/>
                </a:spcBef>
              </a:pPr>
              <a:endParaRPr/>
            </a:p>
          </p:txBody>
        </p:sp>
      </p:grpSp>
      <p:pic>
        <p:nvPicPr>
          <p:cNvPr id="5" name="Picture 5"/>
          <p:cNvPicPr>
            <a:picLocks noChangeAspect="1"/>
          </p:cNvPicPr>
          <p:nvPr/>
        </p:nvPicPr>
        <p:blipFill>
          <a:blip r:embed="rId2"/>
          <a:stretch>
            <a:fillRect/>
          </a:stretch>
        </p:blipFill>
        <p:spPr>
          <a:xfrm>
            <a:off x="5003975" y="110474"/>
            <a:ext cx="14073215" cy="11250889"/>
          </a:xfrm>
          <a:prstGeom prst="rect">
            <a:avLst/>
          </a:prstGeom>
        </p:spPr>
      </p:pic>
      <p:sp>
        <p:nvSpPr>
          <p:cNvPr id="6" name="TextBox 6"/>
          <p:cNvSpPr txBox="1"/>
          <p:nvPr/>
        </p:nvSpPr>
        <p:spPr>
          <a:xfrm>
            <a:off x="-524893" y="593731"/>
            <a:ext cx="8219742" cy="1245672"/>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Current Status: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0691926" y="0"/>
            <a:ext cx="7596074" cy="10287000"/>
            <a:chOff x="0" y="0"/>
            <a:chExt cx="2000612" cy="2709333"/>
          </a:xfrm>
        </p:grpSpPr>
        <p:sp>
          <p:nvSpPr>
            <p:cNvPr id="3" name="Freeform 3"/>
            <p:cNvSpPr/>
            <p:nvPr/>
          </p:nvSpPr>
          <p:spPr>
            <a:xfrm>
              <a:off x="0" y="0"/>
              <a:ext cx="2000612" cy="2709333"/>
            </a:xfrm>
            <a:custGeom>
              <a:avLst/>
              <a:gdLst/>
              <a:ahLst/>
              <a:cxnLst/>
              <a:rect l="l" t="t" r="r" b="b"/>
              <a:pathLst>
                <a:path w="2000612" h="2709333">
                  <a:moveTo>
                    <a:pt x="0" y="0"/>
                  </a:moveTo>
                  <a:lnTo>
                    <a:pt x="2000612" y="0"/>
                  </a:lnTo>
                  <a:lnTo>
                    <a:pt x="2000612" y="2709333"/>
                  </a:lnTo>
                  <a:lnTo>
                    <a:pt x="0" y="2709333"/>
                  </a:lnTo>
                  <a:close/>
                </a:path>
              </a:pathLst>
            </a:custGeom>
            <a:solidFill>
              <a:srgbClr val="A1D4E1"/>
            </a:solidFill>
          </p:spPr>
        </p:sp>
        <p:sp>
          <p:nvSpPr>
            <p:cNvPr id="4" name="TextBox 4"/>
            <p:cNvSpPr txBox="1"/>
            <p:nvPr/>
          </p:nvSpPr>
          <p:spPr>
            <a:xfrm>
              <a:off x="0" y="0"/>
              <a:ext cx="2000612" cy="2709333"/>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0" y="9806661"/>
            <a:ext cx="18288000" cy="480339"/>
            <a:chOff x="0" y="0"/>
            <a:chExt cx="4816593" cy="126509"/>
          </a:xfrm>
        </p:grpSpPr>
        <p:sp>
          <p:nvSpPr>
            <p:cNvPr id="7" name="Freeform 7"/>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8" name="TextBox 8"/>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9" name="Table 9"/>
          <p:cNvGraphicFramePr>
            <a:graphicFrameLocks noGrp="1"/>
          </p:cNvGraphicFramePr>
          <p:nvPr/>
        </p:nvGraphicFramePr>
        <p:xfrm>
          <a:off x="11147180" y="1971414"/>
          <a:ext cx="6882541" cy="6935579"/>
        </p:xfrm>
        <a:graphic>
          <a:graphicData uri="http://schemas.openxmlformats.org/drawingml/2006/table">
            <a:tbl>
              <a:tblPr/>
              <a:tblGrid>
                <a:gridCol w="3756651">
                  <a:extLst>
                    <a:ext uri="{9D8B030D-6E8A-4147-A177-3AD203B41FA5}">
                      <a16:colId xmlns:a16="http://schemas.microsoft.com/office/drawing/2014/main" val="20000"/>
                    </a:ext>
                  </a:extLst>
                </a:gridCol>
                <a:gridCol w="3125890">
                  <a:extLst>
                    <a:ext uri="{9D8B030D-6E8A-4147-A177-3AD203B41FA5}">
                      <a16:colId xmlns:a16="http://schemas.microsoft.com/office/drawing/2014/main" val="20001"/>
                    </a:ext>
                  </a:extLst>
                </a:gridCol>
              </a:tblGrid>
              <a:tr h="1254667">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77212">
                <a:tc>
                  <a:txBody>
                    <a:bodyPr/>
                    <a:lstStyle/>
                    <a:p>
                      <a:pPr algn="l">
                        <a:lnSpc>
                          <a:spcPts val="4901"/>
                        </a:lnSpc>
                        <a:defRPr/>
                      </a:pPr>
                      <a:endParaRPr lang="en-US" sz="1100"/>
                    </a:p>
                    <a:p>
                      <a:pPr marL="0" lvl="0" indent="0" algn="l">
                        <a:lnSpc>
                          <a:spcPts val="4901"/>
                        </a:lnSpc>
                        <a:spcBef>
                          <a:spcPct val="0"/>
                        </a:spcBef>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4667">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4128">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84905">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TextBox 10"/>
          <p:cNvSpPr txBox="1"/>
          <p:nvPr/>
        </p:nvSpPr>
        <p:spPr>
          <a:xfrm>
            <a:off x="398295" y="2658776"/>
            <a:ext cx="14993792" cy="1023268"/>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X = 60 + 51 + 40 = 151 (who are exposed )</a:t>
            </a:r>
          </a:p>
          <a:p>
            <a:pPr marL="0" lvl="0" indent="0" algn="l">
              <a:lnSpc>
                <a:spcPts val="4107"/>
              </a:lnSpc>
              <a:spcBef>
                <a:spcPct val="0"/>
              </a:spcBef>
            </a:pPr>
            <a:r>
              <a:rPr lang="en-US" sz="2933" spc="-29">
                <a:solidFill>
                  <a:srgbClr val="294069"/>
                </a:solidFill>
                <a:latin typeface="Garet"/>
                <a:ea typeface="Garet"/>
                <a:cs typeface="Garet"/>
                <a:sym typeface="Garet"/>
              </a:rPr>
              <a:t> n = 203 (size)</a:t>
            </a:r>
          </a:p>
        </p:txBody>
      </p:sp>
      <p:grpSp>
        <p:nvGrpSpPr>
          <p:cNvPr id="11" name="Group 11"/>
          <p:cNvGrpSpPr/>
          <p:nvPr/>
        </p:nvGrpSpPr>
        <p:grpSpPr>
          <a:xfrm>
            <a:off x="0" y="5159050"/>
            <a:ext cx="3335494" cy="1163002"/>
            <a:chOff x="0" y="0"/>
            <a:chExt cx="878484" cy="306305"/>
          </a:xfrm>
        </p:grpSpPr>
        <p:sp>
          <p:nvSpPr>
            <p:cNvPr id="12" name="Freeform 12"/>
            <p:cNvSpPr/>
            <p:nvPr/>
          </p:nvSpPr>
          <p:spPr>
            <a:xfrm>
              <a:off x="0" y="0"/>
              <a:ext cx="878484" cy="306305"/>
            </a:xfrm>
            <a:custGeom>
              <a:avLst/>
              <a:gdLst/>
              <a:ahLst/>
              <a:cxnLst/>
              <a:rect l="l" t="t" r="r" b="b"/>
              <a:pathLst>
                <a:path w="878484" h="306305">
                  <a:moveTo>
                    <a:pt x="153152" y="0"/>
                  </a:moveTo>
                  <a:lnTo>
                    <a:pt x="725332" y="0"/>
                  </a:lnTo>
                  <a:cubicBezTo>
                    <a:pt x="809915" y="0"/>
                    <a:pt x="878484" y="68569"/>
                    <a:pt x="878484" y="153152"/>
                  </a:cubicBezTo>
                  <a:lnTo>
                    <a:pt x="878484" y="153152"/>
                  </a:lnTo>
                  <a:cubicBezTo>
                    <a:pt x="878484" y="193771"/>
                    <a:pt x="862348" y="232726"/>
                    <a:pt x="833627" y="261448"/>
                  </a:cubicBezTo>
                  <a:cubicBezTo>
                    <a:pt x="804905" y="290169"/>
                    <a:pt x="765950" y="306305"/>
                    <a:pt x="725332" y="306305"/>
                  </a:cubicBezTo>
                  <a:lnTo>
                    <a:pt x="153152" y="306305"/>
                  </a:lnTo>
                  <a:cubicBezTo>
                    <a:pt x="112534" y="306305"/>
                    <a:pt x="73579" y="290169"/>
                    <a:pt x="44857" y="261448"/>
                  </a:cubicBezTo>
                  <a:cubicBezTo>
                    <a:pt x="16136" y="232726"/>
                    <a:pt x="0" y="193771"/>
                    <a:pt x="0" y="153152"/>
                  </a:cubicBezTo>
                  <a:lnTo>
                    <a:pt x="0" y="153152"/>
                  </a:lnTo>
                  <a:cubicBezTo>
                    <a:pt x="0" y="112534"/>
                    <a:pt x="16136" y="73579"/>
                    <a:pt x="44857" y="44857"/>
                  </a:cubicBezTo>
                  <a:cubicBezTo>
                    <a:pt x="73579" y="16136"/>
                    <a:pt x="112534" y="0"/>
                    <a:pt x="153152" y="0"/>
                  </a:cubicBezTo>
                  <a:close/>
                </a:path>
              </a:pathLst>
            </a:custGeom>
            <a:solidFill>
              <a:srgbClr val="A1D4E1"/>
            </a:solidFill>
            <a:ln cap="rnd">
              <a:noFill/>
              <a:prstDash val="solid"/>
              <a:round/>
            </a:ln>
          </p:spPr>
        </p:sp>
        <p:sp>
          <p:nvSpPr>
            <p:cNvPr id="13" name="TextBox 13"/>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14" name="Group 14"/>
          <p:cNvGrpSpPr/>
          <p:nvPr/>
        </p:nvGrpSpPr>
        <p:grpSpPr>
          <a:xfrm>
            <a:off x="4190404" y="4063044"/>
            <a:ext cx="3335494" cy="1163002"/>
            <a:chOff x="0" y="0"/>
            <a:chExt cx="878484" cy="306305"/>
          </a:xfrm>
        </p:grpSpPr>
        <p:sp>
          <p:nvSpPr>
            <p:cNvPr id="15" name="Freeform 15"/>
            <p:cNvSpPr/>
            <p:nvPr/>
          </p:nvSpPr>
          <p:spPr>
            <a:xfrm>
              <a:off x="0" y="0"/>
              <a:ext cx="878484" cy="306305"/>
            </a:xfrm>
            <a:custGeom>
              <a:avLst/>
              <a:gdLst/>
              <a:ahLst/>
              <a:cxnLst/>
              <a:rect l="l" t="t" r="r" b="b"/>
              <a:pathLst>
                <a:path w="878484" h="306305">
                  <a:moveTo>
                    <a:pt x="0" y="0"/>
                  </a:moveTo>
                  <a:lnTo>
                    <a:pt x="878484" y="0"/>
                  </a:lnTo>
                  <a:lnTo>
                    <a:pt x="878484" y="306305"/>
                  </a:lnTo>
                  <a:lnTo>
                    <a:pt x="0" y="306305"/>
                  </a:lnTo>
                  <a:close/>
                </a:path>
              </a:pathLst>
            </a:custGeom>
            <a:solidFill>
              <a:srgbClr val="A1D4E1"/>
            </a:solidFill>
            <a:ln cap="sq">
              <a:noFill/>
              <a:prstDash val="solid"/>
              <a:miter/>
            </a:ln>
          </p:spPr>
        </p:sp>
        <p:sp>
          <p:nvSpPr>
            <p:cNvPr id="16" name="TextBox 16"/>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17" name="Group 17"/>
          <p:cNvGrpSpPr/>
          <p:nvPr/>
        </p:nvGrpSpPr>
        <p:grpSpPr>
          <a:xfrm>
            <a:off x="424040" y="6531601"/>
            <a:ext cx="9149782" cy="2538430"/>
            <a:chOff x="0" y="0"/>
            <a:chExt cx="2409819" cy="668558"/>
          </a:xfrm>
        </p:grpSpPr>
        <p:sp>
          <p:nvSpPr>
            <p:cNvPr id="18" name="Freeform 18"/>
            <p:cNvSpPr/>
            <p:nvPr/>
          </p:nvSpPr>
          <p:spPr>
            <a:xfrm>
              <a:off x="0" y="0"/>
              <a:ext cx="2409819" cy="668558"/>
            </a:xfrm>
            <a:custGeom>
              <a:avLst/>
              <a:gdLst/>
              <a:ahLst/>
              <a:cxnLst/>
              <a:rect l="l" t="t" r="r" b="b"/>
              <a:pathLst>
                <a:path w="2409819" h="668558">
                  <a:moveTo>
                    <a:pt x="37230" y="0"/>
                  </a:moveTo>
                  <a:lnTo>
                    <a:pt x="2372589" y="0"/>
                  </a:lnTo>
                  <a:cubicBezTo>
                    <a:pt x="2382463" y="0"/>
                    <a:pt x="2391933" y="3922"/>
                    <a:pt x="2398915" y="10904"/>
                  </a:cubicBezTo>
                  <a:cubicBezTo>
                    <a:pt x="2405897" y="17886"/>
                    <a:pt x="2409819" y="27356"/>
                    <a:pt x="2409819" y="37230"/>
                  </a:cubicBezTo>
                  <a:lnTo>
                    <a:pt x="2409819" y="631328"/>
                  </a:lnTo>
                  <a:cubicBezTo>
                    <a:pt x="2409819" y="651889"/>
                    <a:pt x="2393151" y="668558"/>
                    <a:pt x="2372589" y="668558"/>
                  </a:cubicBezTo>
                  <a:lnTo>
                    <a:pt x="37230" y="668558"/>
                  </a:lnTo>
                  <a:cubicBezTo>
                    <a:pt x="27356" y="668558"/>
                    <a:pt x="17886" y="664635"/>
                    <a:pt x="10904" y="657653"/>
                  </a:cubicBezTo>
                  <a:cubicBezTo>
                    <a:pt x="3922" y="650671"/>
                    <a:pt x="0" y="641202"/>
                    <a:pt x="0" y="631328"/>
                  </a:cubicBezTo>
                  <a:lnTo>
                    <a:pt x="0" y="37230"/>
                  </a:lnTo>
                  <a:cubicBezTo>
                    <a:pt x="0" y="27356"/>
                    <a:pt x="3922" y="17886"/>
                    <a:pt x="10904" y="10904"/>
                  </a:cubicBezTo>
                  <a:cubicBezTo>
                    <a:pt x="17886" y="3922"/>
                    <a:pt x="27356" y="0"/>
                    <a:pt x="37230" y="0"/>
                  </a:cubicBezTo>
                  <a:close/>
                </a:path>
              </a:pathLst>
            </a:custGeom>
            <a:solidFill>
              <a:srgbClr val="635A92"/>
            </a:solidFill>
            <a:ln cap="rnd">
              <a:noFill/>
              <a:prstDash val="solid"/>
              <a:round/>
            </a:ln>
          </p:spPr>
        </p:sp>
        <p:sp>
          <p:nvSpPr>
            <p:cNvPr id="19" name="TextBox 19"/>
            <p:cNvSpPr txBox="1"/>
            <p:nvPr/>
          </p:nvSpPr>
          <p:spPr>
            <a:xfrm>
              <a:off x="0" y="0"/>
              <a:ext cx="2409819" cy="66855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20" name="TextBox 20"/>
          <p:cNvSpPr txBox="1"/>
          <p:nvPr/>
        </p:nvSpPr>
        <p:spPr>
          <a:xfrm>
            <a:off x="638950" y="6901060"/>
            <a:ext cx="8719960" cy="1163147"/>
          </a:xfrm>
          <a:prstGeom prst="rect">
            <a:avLst/>
          </a:prstGeom>
        </p:spPr>
        <p:txBody>
          <a:bodyPr lIns="0" tIns="0" rIns="0" bIns="0" rtlCol="0" anchor="t">
            <a:spAutoFit/>
          </a:bodyPr>
          <a:lstStyle/>
          <a:p>
            <a:pPr marL="0" lvl="0" indent="0" algn="l">
              <a:lnSpc>
                <a:spcPts val="4664"/>
              </a:lnSpc>
              <a:spcBef>
                <a:spcPct val="0"/>
              </a:spcBef>
            </a:pPr>
            <a:r>
              <a:rPr lang="en-US" sz="3331" spc="-33">
                <a:solidFill>
                  <a:srgbClr val="E7F1F4"/>
                </a:solidFill>
                <a:latin typeface="Garet"/>
                <a:ea typeface="Garet"/>
                <a:cs typeface="Garet"/>
                <a:sym typeface="Garet"/>
              </a:rPr>
              <a:t>The data shows that </a:t>
            </a:r>
            <a:r>
              <a:rPr lang="en-US" sz="3331" b="1" spc="-33">
                <a:solidFill>
                  <a:srgbClr val="2D2932"/>
                </a:solidFill>
                <a:latin typeface="Garet Bold"/>
                <a:ea typeface="Garet Bold"/>
                <a:cs typeface="Garet Bold"/>
                <a:sym typeface="Garet Bold"/>
              </a:rPr>
              <a:t>77%</a:t>
            </a:r>
            <a:r>
              <a:rPr lang="en-US" sz="3331" spc="-33">
                <a:solidFill>
                  <a:srgbClr val="E7F1F4"/>
                </a:solidFill>
                <a:latin typeface="Garet"/>
                <a:ea typeface="Garet"/>
                <a:cs typeface="Garet"/>
                <a:sym typeface="Garet"/>
              </a:rPr>
              <a:t> of participants are exposed to drugs/nicotine use.</a:t>
            </a:r>
          </a:p>
        </p:txBody>
      </p:sp>
      <p:sp>
        <p:nvSpPr>
          <p:cNvPr id="21" name="TextBox 21"/>
          <p:cNvSpPr txBox="1"/>
          <p:nvPr/>
        </p:nvSpPr>
        <p:spPr>
          <a:xfrm>
            <a:off x="-893945" y="-114300"/>
            <a:ext cx="12330895" cy="973728"/>
          </a:xfrm>
          <a:prstGeom prst="rect">
            <a:avLst/>
          </a:prstGeom>
        </p:spPr>
        <p:txBody>
          <a:bodyPr lIns="0" tIns="0" rIns="0" bIns="0" rtlCol="0" anchor="t">
            <a:spAutoFit/>
          </a:bodyPr>
          <a:lstStyle/>
          <a:p>
            <a:pPr algn="ctr">
              <a:lnSpc>
                <a:spcPts val="7934"/>
              </a:lnSpc>
            </a:pPr>
            <a:r>
              <a:rPr lang="en-US" sz="5667" b="1">
                <a:solidFill>
                  <a:srgbClr val="294069"/>
                </a:solidFill>
                <a:latin typeface="Canva Sans Bold"/>
                <a:ea typeface="Canva Sans Bold"/>
                <a:cs typeface="Canva Sans Bold"/>
                <a:sym typeface="Canva Sans Bold"/>
              </a:rPr>
              <a:t>Exposure to drug/nicotine use</a:t>
            </a:r>
          </a:p>
        </p:txBody>
      </p:sp>
      <p:sp>
        <p:nvSpPr>
          <p:cNvPr id="22" name="TextBox 22"/>
          <p:cNvSpPr txBox="1"/>
          <p:nvPr/>
        </p:nvSpPr>
        <p:spPr>
          <a:xfrm>
            <a:off x="0" y="1356794"/>
            <a:ext cx="4109871" cy="622836"/>
          </a:xfrm>
          <a:prstGeom prst="rect">
            <a:avLst/>
          </a:prstGeom>
        </p:spPr>
        <p:txBody>
          <a:bodyPr lIns="0" tIns="0" rIns="0" bIns="0" rtlCol="0" anchor="t">
            <a:spAutoFit/>
          </a:bodyPr>
          <a:lstStyle/>
          <a:p>
            <a:pPr algn="ctr">
              <a:lnSpc>
                <a:spcPts val="5134"/>
              </a:lnSpc>
            </a:pPr>
            <a:r>
              <a:rPr lang="en-US" sz="3667" b="1">
                <a:solidFill>
                  <a:srgbClr val="294069"/>
                </a:solidFill>
                <a:latin typeface="Canva Sans Bold"/>
                <a:ea typeface="Canva Sans Bold"/>
                <a:cs typeface="Canva Sans Bold"/>
                <a:sym typeface="Canva Sans Bold"/>
              </a:rPr>
              <a:t>Sample size: 203</a:t>
            </a:r>
          </a:p>
        </p:txBody>
      </p:sp>
      <p:sp>
        <p:nvSpPr>
          <p:cNvPr id="23" name="TextBox 23"/>
          <p:cNvSpPr txBox="1"/>
          <p:nvPr/>
        </p:nvSpPr>
        <p:spPr>
          <a:xfrm>
            <a:off x="4190404" y="4358614"/>
            <a:ext cx="3381241" cy="514710"/>
          </a:xfrm>
          <a:prstGeom prst="rect">
            <a:avLst/>
          </a:prstGeom>
        </p:spPr>
        <p:txBody>
          <a:bodyPr lIns="0" tIns="0" rIns="0" bIns="0" rtlCol="0" anchor="t">
            <a:spAutoFit/>
          </a:bodyPr>
          <a:lstStyle/>
          <a:p>
            <a:pPr algn="ctr">
              <a:lnSpc>
                <a:spcPts val="4224"/>
              </a:lnSpc>
            </a:pPr>
            <a:r>
              <a:rPr lang="en-US" sz="3017" b="1">
                <a:solidFill>
                  <a:srgbClr val="294069"/>
                </a:solidFill>
                <a:latin typeface="Canva Sans Bold"/>
                <a:ea typeface="Canva Sans Bold"/>
                <a:cs typeface="Canva Sans Bold"/>
                <a:sym typeface="Canva Sans Bold"/>
              </a:rPr>
              <a:t>proportion = x/n</a:t>
            </a:r>
          </a:p>
        </p:txBody>
      </p:sp>
      <p:sp>
        <p:nvSpPr>
          <p:cNvPr id="24" name="TextBox 24"/>
          <p:cNvSpPr txBox="1"/>
          <p:nvPr/>
        </p:nvSpPr>
        <p:spPr>
          <a:xfrm>
            <a:off x="-559118" y="5363004"/>
            <a:ext cx="4453729" cy="678893"/>
          </a:xfrm>
          <a:prstGeom prst="rect">
            <a:avLst/>
          </a:prstGeom>
        </p:spPr>
        <p:txBody>
          <a:bodyPr lIns="0" tIns="0" rIns="0" bIns="0" rtlCol="0" anchor="t">
            <a:spAutoFit/>
          </a:bodyPr>
          <a:lstStyle/>
          <a:p>
            <a:pPr algn="ctr">
              <a:lnSpc>
                <a:spcPts val="5564"/>
              </a:lnSpc>
            </a:pPr>
            <a:r>
              <a:rPr lang="en-US" sz="3974" b="1">
                <a:solidFill>
                  <a:srgbClr val="294069"/>
                </a:solidFill>
                <a:latin typeface="Canva Sans Bold"/>
                <a:ea typeface="Canva Sans Bold"/>
                <a:cs typeface="Canva Sans Bold"/>
                <a:sym typeface="Canva Sans Bold"/>
              </a:rPr>
              <a:t>Conclusion:</a:t>
            </a:r>
          </a:p>
        </p:txBody>
      </p:sp>
      <p:sp>
        <p:nvSpPr>
          <p:cNvPr id="25" name="TextBox 25"/>
          <p:cNvSpPr txBox="1"/>
          <p:nvPr/>
        </p:nvSpPr>
        <p:spPr>
          <a:xfrm>
            <a:off x="12320230" y="489613"/>
            <a:ext cx="4536442" cy="690086"/>
          </a:xfrm>
          <a:prstGeom prst="rect">
            <a:avLst/>
          </a:prstGeom>
        </p:spPr>
        <p:txBody>
          <a:bodyPr lIns="0" tIns="0" rIns="0" bIns="0" rtlCol="0" anchor="t">
            <a:spAutoFit/>
          </a:bodyPr>
          <a:lstStyle/>
          <a:p>
            <a:pPr algn="ctr">
              <a:lnSpc>
                <a:spcPts val="5667"/>
              </a:lnSpc>
            </a:pPr>
            <a:r>
              <a:rPr lang="en-US" sz="4048" b="1">
                <a:solidFill>
                  <a:srgbClr val="294069"/>
                </a:solidFill>
                <a:latin typeface="Canva Sans Bold"/>
                <a:ea typeface="Canva Sans Bold"/>
                <a:cs typeface="Canva Sans Bold"/>
                <a:sym typeface="Canva Sans Bold"/>
              </a:rPr>
              <a:t>Exposure to drugs</a:t>
            </a:r>
          </a:p>
        </p:txBody>
      </p:sp>
      <p:sp>
        <p:nvSpPr>
          <p:cNvPr id="26" name="TextBox 26"/>
          <p:cNvSpPr txBox="1"/>
          <p:nvPr/>
        </p:nvSpPr>
        <p:spPr>
          <a:xfrm>
            <a:off x="10216192" y="1893905"/>
            <a:ext cx="5499315" cy="829910"/>
          </a:xfrm>
          <a:prstGeom prst="rect">
            <a:avLst/>
          </a:prstGeom>
        </p:spPr>
        <p:txBody>
          <a:bodyPr lIns="0" tIns="0" rIns="0" bIns="0" rtlCol="0" anchor="t">
            <a:spAutoFit/>
          </a:bodyPr>
          <a:lstStyle/>
          <a:p>
            <a:pPr algn="ctr">
              <a:lnSpc>
                <a:spcPts val="6870"/>
              </a:lnSpc>
            </a:pPr>
            <a:r>
              <a:rPr lang="en-US" sz="4907" b="1">
                <a:solidFill>
                  <a:srgbClr val="294069"/>
                </a:solidFill>
                <a:latin typeface="Canva Sans Bold"/>
                <a:ea typeface="Canva Sans Bold"/>
                <a:cs typeface="Canva Sans Bold"/>
                <a:sym typeface="Canva Sans Bold"/>
              </a:rPr>
              <a:t>Responses</a:t>
            </a:r>
          </a:p>
        </p:txBody>
      </p:sp>
      <p:sp>
        <p:nvSpPr>
          <p:cNvPr id="27" name="TextBox 27"/>
          <p:cNvSpPr txBox="1"/>
          <p:nvPr/>
        </p:nvSpPr>
        <p:spPr>
          <a:xfrm>
            <a:off x="14610596" y="1965024"/>
            <a:ext cx="3677404" cy="758791"/>
          </a:xfrm>
          <a:prstGeom prst="rect">
            <a:avLst/>
          </a:prstGeom>
        </p:spPr>
        <p:txBody>
          <a:bodyPr lIns="0" tIns="0" rIns="0" bIns="0" rtlCol="0" anchor="t">
            <a:spAutoFit/>
          </a:bodyPr>
          <a:lstStyle/>
          <a:p>
            <a:pPr algn="ctr">
              <a:lnSpc>
                <a:spcPts val="6213"/>
              </a:lnSpc>
            </a:pPr>
            <a:r>
              <a:rPr lang="en-US" sz="4438" b="1">
                <a:solidFill>
                  <a:srgbClr val="294069"/>
                </a:solidFill>
                <a:latin typeface="Canva Sans Bold"/>
                <a:ea typeface="Canva Sans Bold"/>
                <a:cs typeface="Canva Sans Bold"/>
                <a:sym typeface="Canva Sans Bold"/>
              </a:rPr>
              <a:t>Frequency</a:t>
            </a:r>
          </a:p>
        </p:txBody>
      </p:sp>
      <p:sp>
        <p:nvSpPr>
          <p:cNvPr id="28" name="TextBox 28"/>
          <p:cNvSpPr txBox="1"/>
          <p:nvPr/>
        </p:nvSpPr>
        <p:spPr>
          <a:xfrm>
            <a:off x="11122702" y="3783591"/>
            <a:ext cx="3173646" cy="11976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yes, frequently</a:t>
            </a:r>
          </a:p>
        </p:txBody>
      </p:sp>
      <p:sp>
        <p:nvSpPr>
          <p:cNvPr id="29" name="TextBox 29"/>
          <p:cNvSpPr txBox="1"/>
          <p:nvPr/>
        </p:nvSpPr>
        <p:spPr>
          <a:xfrm>
            <a:off x="10929086" y="5108377"/>
            <a:ext cx="3560877" cy="11976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yes, occasionally</a:t>
            </a:r>
          </a:p>
        </p:txBody>
      </p:sp>
      <p:sp>
        <p:nvSpPr>
          <p:cNvPr id="30" name="TextBox 30"/>
          <p:cNvSpPr txBox="1"/>
          <p:nvPr/>
        </p:nvSpPr>
        <p:spPr>
          <a:xfrm>
            <a:off x="10539792" y="6640162"/>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Rarely</a:t>
            </a:r>
          </a:p>
        </p:txBody>
      </p:sp>
      <p:sp>
        <p:nvSpPr>
          <p:cNvPr id="31" name="TextBox 31"/>
          <p:cNvSpPr txBox="1"/>
          <p:nvPr/>
        </p:nvSpPr>
        <p:spPr>
          <a:xfrm>
            <a:off x="10929086" y="7754278"/>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No, never</a:t>
            </a:r>
          </a:p>
        </p:txBody>
      </p:sp>
      <p:sp>
        <p:nvSpPr>
          <p:cNvPr id="32" name="TextBox 32"/>
          <p:cNvSpPr txBox="1"/>
          <p:nvPr/>
        </p:nvSpPr>
        <p:spPr>
          <a:xfrm>
            <a:off x="14100669" y="4056072"/>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60</a:t>
            </a:r>
          </a:p>
        </p:txBody>
      </p:sp>
      <p:sp>
        <p:nvSpPr>
          <p:cNvPr id="33" name="TextBox 33"/>
          <p:cNvSpPr txBox="1"/>
          <p:nvPr/>
        </p:nvSpPr>
        <p:spPr>
          <a:xfrm>
            <a:off x="14100669" y="5352738"/>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51</a:t>
            </a:r>
          </a:p>
        </p:txBody>
      </p:sp>
      <p:sp>
        <p:nvSpPr>
          <p:cNvPr id="34" name="TextBox 34"/>
          <p:cNvSpPr txBox="1"/>
          <p:nvPr/>
        </p:nvSpPr>
        <p:spPr>
          <a:xfrm>
            <a:off x="14100669" y="6735927"/>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40</a:t>
            </a:r>
          </a:p>
        </p:txBody>
      </p:sp>
      <p:sp>
        <p:nvSpPr>
          <p:cNvPr id="35" name="TextBox 35"/>
          <p:cNvSpPr txBox="1"/>
          <p:nvPr/>
        </p:nvSpPr>
        <p:spPr>
          <a:xfrm>
            <a:off x="14100669" y="8029250"/>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49</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51254" cy="2620098"/>
            <a:chOff x="0" y="0"/>
            <a:chExt cx="1488396" cy="690067"/>
          </a:xfrm>
        </p:grpSpPr>
        <p:sp>
          <p:nvSpPr>
            <p:cNvPr id="3" name="Freeform 3"/>
            <p:cNvSpPr/>
            <p:nvPr/>
          </p:nvSpPr>
          <p:spPr>
            <a:xfrm>
              <a:off x="0" y="0"/>
              <a:ext cx="1488396" cy="690067"/>
            </a:xfrm>
            <a:custGeom>
              <a:avLst/>
              <a:gdLst/>
              <a:ahLst/>
              <a:cxnLst/>
              <a:rect l="l" t="t" r="r" b="b"/>
              <a:pathLst>
                <a:path w="1488396" h="690067">
                  <a:moveTo>
                    <a:pt x="127405" y="0"/>
                  </a:moveTo>
                  <a:lnTo>
                    <a:pt x="1360991" y="0"/>
                  </a:lnTo>
                  <a:cubicBezTo>
                    <a:pt x="1431355" y="0"/>
                    <a:pt x="1488396" y="57041"/>
                    <a:pt x="1488396" y="127405"/>
                  </a:cubicBezTo>
                  <a:lnTo>
                    <a:pt x="1488396" y="562662"/>
                  </a:lnTo>
                  <a:cubicBezTo>
                    <a:pt x="1488396" y="596452"/>
                    <a:pt x="1474973" y="628858"/>
                    <a:pt x="1451080" y="652751"/>
                  </a:cubicBezTo>
                  <a:cubicBezTo>
                    <a:pt x="1427187" y="676644"/>
                    <a:pt x="1394781" y="690067"/>
                    <a:pt x="1360991" y="690067"/>
                  </a:cubicBezTo>
                  <a:lnTo>
                    <a:pt x="127405" y="690067"/>
                  </a:lnTo>
                  <a:cubicBezTo>
                    <a:pt x="57041" y="690067"/>
                    <a:pt x="0" y="633026"/>
                    <a:pt x="0" y="562662"/>
                  </a:cubicBezTo>
                  <a:lnTo>
                    <a:pt x="0" y="127405"/>
                  </a:lnTo>
                  <a:cubicBezTo>
                    <a:pt x="0" y="57041"/>
                    <a:pt x="57041" y="0"/>
                    <a:pt x="127405" y="0"/>
                  </a:cubicBezTo>
                  <a:close/>
                </a:path>
              </a:pathLst>
            </a:custGeom>
            <a:solidFill>
              <a:srgbClr val="A1D4E1"/>
            </a:solidFill>
            <a:ln cap="rnd">
              <a:noFill/>
              <a:prstDash val="solid"/>
              <a:round/>
            </a:ln>
          </p:spPr>
        </p:sp>
        <p:sp>
          <p:nvSpPr>
            <p:cNvPr id="4" name="TextBox 4"/>
            <p:cNvSpPr txBox="1"/>
            <p:nvPr/>
          </p:nvSpPr>
          <p:spPr>
            <a:xfrm>
              <a:off x="0" y="0"/>
              <a:ext cx="1488396" cy="690067"/>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rot="-354750">
            <a:off x="14453359" y="5736962"/>
            <a:ext cx="1627316" cy="4444350"/>
          </a:xfrm>
          <a:custGeom>
            <a:avLst/>
            <a:gdLst/>
            <a:ahLst/>
            <a:cxnLst/>
            <a:rect l="l" t="t" r="r" b="b"/>
            <a:pathLst>
              <a:path w="1627316" h="4444350">
                <a:moveTo>
                  <a:pt x="0" y="0"/>
                </a:moveTo>
                <a:lnTo>
                  <a:pt x="1627315" y="0"/>
                </a:lnTo>
                <a:lnTo>
                  <a:pt x="1627315" y="4444349"/>
                </a:lnTo>
                <a:lnTo>
                  <a:pt x="0" y="4444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24421">
            <a:off x="15838783" y="7864956"/>
            <a:ext cx="2841034" cy="2786689"/>
          </a:xfrm>
          <a:custGeom>
            <a:avLst/>
            <a:gdLst/>
            <a:ahLst/>
            <a:cxnLst/>
            <a:rect l="l" t="t" r="r" b="b"/>
            <a:pathLst>
              <a:path w="2841034" h="2786689">
                <a:moveTo>
                  <a:pt x="0" y="0"/>
                </a:moveTo>
                <a:lnTo>
                  <a:pt x="2841034" y="0"/>
                </a:lnTo>
                <a:lnTo>
                  <a:pt x="2841034" y="2786688"/>
                </a:lnTo>
                <a:lnTo>
                  <a:pt x="0" y="2786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059218"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1</a:t>
            </a:r>
          </a:p>
        </p:txBody>
      </p:sp>
      <p:sp>
        <p:nvSpPr>
          <p:cNvPr id="8" name="TextBox 8"/>
          <p:cNvSpPr txBox="1"/>
          <p:nvPr/>
        </p:nvSpPr>
        <p:spPr>
          <a:xfrm>
            <a:off x="13557643"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3</a:t>
            </a:r>
          </a:p>
        </p:txBody>
      </p:sp>
      <p:pic>
        <p:nvPicPr>
          <p:cNvPr id="9" name="Picture 9"/>
          <p:cNvPicPr>
            <a:picLocks noChangeAspect="1"/>
          </p:cNvPicPr>
          <p:nvPr/>
        </p:nvPicPr>
        <p:blipFill>
          <a:blip r:embed="rId6"/>
          <a:stretch>
            <a:fillRect/>
          </a:stretch>
        </p:blipFill>
        <p:spPr>
          <a:xfrm>
            <a:off x="4799978" y="922962"/>
            <a:ext cx="9344178" cy="10215314"/>
          </a:xfrm>
          <a:prstGeom prst="rect">
            <a:avLst/>
          </a:prstGeom>
        </p:spPr>
      </p:pic>
      <p:sp>
        <p:nvSpPr>
          <p:cNvPr id="10" name="TextBox 10"/>
          <p:cNvSpPr txBox="1"/>
          <p:nvPr/>
        </p:nvSpPr>
        <p:spPr>
          <a:xfrm>
            <a:off x="-1284244" y="339189"/>
            <a:ext cx="8219742" cy="1245672"/>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 Results: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0691926" y="0"/>
            <a:ext cx="7596074" cy="10287000"/>
            <a:chOff x="0" y="0"/>
            <a:chExt cx="2000612" cy="2709333"/>
          </a:xfrm>
        </p:grpSpPr>
        <p:sp>
          <p:nvSpPr>
            <p:cNvPr id="3" name="Freeform 3"/>
            <p:cNvSpPr/>
            <p:nvPr/>
          </p:nvSpPr>
          <p:spPr>
            <a:xfrm>
              <a:off x="0" y="0"/>
              <a:ext cx="2000612" cy="2709333"/>
            </a:xfrm>
            <a:custGeom>
              <a:avLst/>
              <a:gdLst/>
              <a:ahLst/>
              <a:cxnLst/>
              <a:rect l="l" t="t" r="r" b="b"/>
              <a:pathLst>
                <a:path w="2000612" h="2709333">
                  <a:moveTo>
                    <a:pt x="0" y="0"/>
                  </a:moveTo>
                  <a:lnTo>
                    <a:pt x="2000612" y="0"/>
                  </a:lnTo>
                  <a:lnTo>
                    <a:pt x="2000612" y="2709333"/>
                  </a:lnTo>
                  <a:lnTo>
                    <a:pt x="0" y="2709333"/>
                  </a:lnTo>
                  <a:close/>
                </a:path>
              </a:pathLst>
            </a:custGeom>
            <a:solidFill>
              <a:srgbClr val="A1D4E1"/>
            </a:solidFill>
          </p:spPr>
        </p:sp>
        <p:sp>
          <p:nvSpPr>
            <p:cNvPr id="4" name="TextBox 4"/>
            <p:cNvSpPr txBox="1"/>
            <p:nvPr/>
          </p:nvSpPr>
          <p:spPr>
            <a:xfrm>
              <a:off x="0" y="0"/>
              <a:ext cx="2000612" cy="2709333"/>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343857" y="1289729"/>
            <a:ext cx="9549389" cy="9232265"/>
          </a:xfrm>
          <a:prstGeom prst="rect">
            <a:avLst/>
          </a:prstGeom>
        </p:spPr>
        <p:txBody>
          <a:bodyPr lIns="0" tIns="0" rIns="0" bIns="0" rtlCol="0" anchor="t">
            <a:spAutoFit/>
          </a:bodyPr>
          <a:lstStyle/>
          <a:p>
            <a:pPr marL="626114" lvl="1" indent="-313057" algn="l">
              <a:lnSpc>
                <a:spcPts val="4060"/>
              </a:lnSpc>
              <a:buFont typeface="Arial"/>
              <a:buChar char="•"/>
            </a:pPr>
            <a:r>
              <a:rPr lang="en-US" sz="2900" spc="-29">
                <a:solidFill>
                  <a:srgbClr val="294069"/>
                </a:solidFill>
                <a:latin typeface="Garet"/>
                <a:ea typeface="Garet"/>
                <a:cs typeface="Garet"/>
                <a:sym typeface="Garet"/>
              </a:rPr>
              <a:t>H₀: 50% of students did not felt peer pressure.</a:t>
            </a:r>
          </a:p>
          <a:p>
            <a:pPr marL="626114" lvl="1" indent="-313057" algn="l">
              <a:lnSpc>
                <a:spcPts val="4060"/>
              </a:lnSpc>
              <a:buFont typeface="Arial"/>
              <a:buChar char="•"/>
            </a:pPr>
            <a:r>
              <a:rPr lang="en-US" sz="2900" spc="-29">
                <a:solidFill>
                  <a:srgbClr val="294069"/>
                </a:solidFill>
                <a:latin typeface="Garet"/>
                <a:ea typeface="Garet"/>
                <a:cs typeface="Garet"/>
                <a:sym typeface="Garet"/>
              </a:rPr>
              <a:t>H₁: More than 50% of students did not  felt peer pressure.</a:t>
            </a:r>
          </a:p>
          <a:p>
            <a:pPr algn="l">
              <a:lnSpc>
                <a:spcPts val="4060"/>
              </a:lnSpc>
            </a:pPr>
            <a:r>
              <a:rPr lang="en-US" sz="2900" spc="-29">
                <a:solidFill>
                  <a:srgbClr val="294069"/>
                </a:solidFill>
                <a:latin typeface="Garet"/>
                <a:ea typeface="Garet"/>
                <a:cs typeface="Garet"/>
                <a:sym typeface="Garet"/>
              </a:rPr>
              <a:t>  </a:t>
            </a:r>
            <a:r>
              <a:rPr lang="en-US" sz="2900" b="1" spc="-29">
                <a:solidFill>
                  <a:srgbClr val="294069"/>
                </a:solidFill>
                <a:latin typeface="Garet Bold"/>
                <a:ea typeface="Garet Bold"/>
                <a:cs typeface="Garet Bold"/>
                <a:sym typeface="Garet Bold"/>
              </a:rPr>
              <a:t> Calculation:</a:t>
            </a:r>
          </a:p>
          <a:p>
            <a:pPr algn="l">
              <a:lnSpc>
                <a:spcPts val="4060"/>
              </a:lnSpc>
            </a:pPr>
            <a:r>
              <a:rPr lang="en-US" sz="2900" spc="-29">
                <a:solidFill>
                  <a:srgbClr val="294069"/>
                </a:solidFill>
                <a:latin typeface="Garet"/>
                <a:ea typeface="Garet"/>
                <a:cs typeface="Garet"/>
                <a:sym typeface="Garet"/>
              </a:rPr>
              <a:t>     H₀: p = 0.5</a:t>
            </a:r>
          </a:p>
          <a:p>
            <a:pPr algn="l">
              <a:lnSpc>
                <a:spcPts val="4060"/>
              </a:lnSpc>
            </a:pPr>
            <a:r>
              <a:rPr lang="en-US" sz="2900" spc="-29">
                <a:solidFill>
                  <a:srgbClr val="294069"/>
                </a:solidFill>
                <a:latin typeface="Garet"/>
                <a:ea typeface="Garet"/>
                <a:cs typeface="Garet"/>
                <a:sym typeface="Garet"/>
              </a:rPr>
              <a:t>     H₁: p &gt; 0.5</a:t>
            </a:r>
          </a:p>
          <a:p>
            <a:pPr algn="l">
              <a:lnSpc>
                <a:spcPts val="4060"/>
              </a:lnSpc>
            </a:pPr>
            <a:r>
              <a:rPr lang="en-US" sz="2900" spc="-29">
                <a:solidFill>
                  <a:srgbClr val="294069"/>
                </a:solidFill>
                <a:latin typeface="Garet"/>
                <a:ea typeface="Garet"/>
                <a:cs typeface="Garet"/>
                <a:sym typeface="Garet"/>
              </a:rPr>
              <a:t>     Z = 5.56</a:t>
            </a:r>
          </a:p>
          <a:p>
            <a:pPr algn="l">
              <a:lnSpc>
                <a:spcPts val="4060"/>
              </a:lnSpc>
            </a:pPr>
            <a:r>
              <a:rPr lang="en-US" sz="2900" spc="-29">
                <a:solidFill>
                  <a:srgbClr val="294069"/>
                </a:solidFill>
                <a:latin typeface="Garet"/>
                <a:ea typeface="Garet"/>
                <a:cs typeface="Garet"/>
                <a:sym typeface="Garet"/>
              </a:rPr>
              <a:t>     Zₐ = 1.645</a:t>
            </a:r>
          </a:p>
          <a:p>
            <a:pPr algn="l">
              <a:lnSpc>
                <a:spcPts val="4060"/>
              </a:lnSpc>
            </a:pPr>
            <a:r>
              <a:rPr lang="en-US" sz="2900" spc="-29">
                <a:solidFill>
                  <a:srgbClr val="294069"/>
                </a:solidFill>
                <a:latin typeface="Garet"/>
                <a:ea typeface="Garet"/>
                <a:cs typeface="Garet"/>
                <a:sym typeface="Garet"/>
              </a:rPr>
              <a:t>     Z &gt; Zₐ</a:t>
            </a:r>
          </a:p>
          <a:p>
            <a:pPr algn="l">
              <a:lnSpc>
                <a:spcPts val="4060"/>
              </a:lnSpc>
            </a:pPr>
            <a:r>
              <a:rPr lang="en-US" sz="2900" spc="-29">
                <a:solidFill>
                  <a:srgbClr val="294069"/>
                </a:solidFill>
                <a:latin typeface="Garet"/>
                <a:ea typeface="Garet"/>
                <a:cs typeface="Garet"/>
                <a:sym typeface="Garet"/>
              </a:rPr>
              <a:t>    CI = 0.630 &lt; p &lt; 0.759</a:t>
            </a:r>
          </a:p>
          <a:p>
            <a:pPr algn="l">
              <a:lnSpc>
                <a:spcPts val="4060"/>
              </a:lnSpc>
            </a:pPr>
            <a:r>
              <a:rPr lang="en-US" sz="2900" b="1" spc="-29">
                <a:solidFill>
                  <a:srgbClr val="294069"/>
                </a:solidFill>
                <a:latin typeface="Garet Bold"/>
                <a:ea typeface="Garet Bold"/>
                <a:cs typeface="Garet Bold"/>
                <a:sym typeface="Garet Bold"/>
              </a:rPr>
              <a:t>  Conclusion:</a:t>
            </a:r>
          </a:p>
          <a:p>
            <a:pPr algn="l">
              <a:lnSpc>
                <a:spcPts val="4060"/>
              </a:lnSpc>
            </a:pPr>
            <a:r>
              <a:rPr lang="en-US" sz="2900" spc="-29">
                <a:solidFill>
                  <a:srgbClr val="294069"/>
                </a:solidFill>
                <a:latin typeface="Garet"/>
                <a:ea typeface="Garet"/>
                <a:cs typeface="Garet"/>
                <a:sym typeface="Garet"/>
              </a:rPr>
              <a:t> We reject the null hypothesis because the calculated Z-value is greater than the critical Z-value.</a:t>
            </a:r>
          </a:p>
          <a:p>
            <a:pPr algn="l">
              <a:lnSpc>
                <a:spcPts val="4060"/>
              </a:lnSpc>
            </a:pPr>
            <a:r>
              <a:rPr lang="en-US" sz="2900" spc="-29">
                <a:solidFill>
                  <a:srgbClr val="294069"/>
                </a:solidFill>
                <a:latin typeface="Garet"/>
                <a:ea typeface="Garet"/>
                <a:cs typeface="Garet"/>
                <a:sym typeface="Garet"/>
              </a:rPr>
              <a:t> This indicates that more than 50% of students did not feel peer pressure to use nicotine or drugs.</a:t>
            </a:r>
          </a:p>
          <a:p>
            <a:pPr algn="l">
              <a:lnSpc>
                <a:spcPts val="4060"/>
              </a:lnSpc>
            </a:pPr>
            <a:endParaRPr lang="en-US" sz="2900" spc="-29">
              <a:solidFill>
                <a:srgbClr val="294069"/>
              </a:solidFill>
              <a:latin typeface="Garet"/>
              <a:ea typeface="Garet"/>
              <a:cs typeface="Garet"/>
              <a:sym typeface="Garet"/>
            </a:endParaRPr>
          </a:p>
          <a:p>
            <a:pPr algn="l">
              <a:lnSpc>
                <a:spcPts val="4060"/>
              </a:lnSpc>
            </a:pPr>
            <a:endParaRPr lang="en-US" sz="2900" spc="-29">
              <a:solidFill>
                <a:srgbClr val="294069"/>
              </a:solidFill>
              <a:latin typeface="Garet"/>
              <a:ea typeface="Garet"/>
              <a:cs typeface="Garet"/>
              <a:sym typeface="Garet"/>
            </a:endParaRPr>
          </a:p>
        </p:txBody>
      </p:sp>
      <p:sp>
        <p:nvSpPr>
          <p:cNvPr id="6" name="Freeform 6"/>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0" y="9806661"/>
            <a:ext cx="18288000" cy="480339"/>
            <a:chOff x="0" y="0"/>
            <a:chExt cx="4816593" cy="126509"/>
          </a:xfrm>
        </p:grpSpPr>
        <p:sp>
          <p:nvSpPr>
            <p:cNvPr id="8" name="Freeform 8"/>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9" name="TextBox 9"/>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10" name="Table 10"/>
          <p:cNvGraphicFramePr>
            <a:graphicFrameLocks noGrp="1"/>
          </p:cNvGraphicFramePr>
          <p:nvPr/>
        </p:nvGraphicFramePr>
        <p:xfrm>
          <a:off x="11048692" y="1979630"/>
          <a:ext cx="6882542" cy="5038608"/>
        </p:xfrm>
        <a:graphic>
          <a:graphicData uri="http://schemas.openxmlformats.org/drawingml/2006/table">
            <a:tbl>
              <a:tblPr/>
              <a:tblGrid>
                <a:gridCol w="3814280">
                  <a:extLst>
                    <a:ext uri="{9D8B030D-6E8A-4147-A177-3AD203B41FA5}">
                      <a16:colId xmlns:a16="http://schemas.microsoft.com/office/drawing/2014/main" val="20000"/>
                    </a:ext>
                  </a:extLst>
                </a:gridCol>
                <a:gridCol w="3068262">
                  <a:extLst>
                    <a:ext uri="{9D8B030D-6E8A-4147-A177-3AD203B41FA5}">
                      <a16:colId xmlns:a16="http://schemas.microsoft.com/office/drawing/2014/main" val="20001"/>
                    </a:ext>
                  </a:extLst>
                </a:gridCol>
              </a:tblGrid>
              <a:tr h="1257282">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7282">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7282">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6762">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TextBox 11"/>
          <p:cNvSpPr txBox="1"/>
          <p:nvPr/>
        </p:nvSpPr>
        <p:spPr>
          <a:xfrm>
            <a:off x="0" y="-66675"/>
            <a:ext cx="10691926" cy="1127720"/>
          </a:xfrm>
          <a:prstGeom prst="rect">
            <a:avLst/>
          </a:prstGeom>
        </p:spPr>
        <p:txBody>
          <a:bodyPr lIns="0" tIns="0" rIns="0" bIns="0" rtlCol="0" anchor="t">
            <a:spAutoFit/>
          </a:bodyPr>
          <a:lstStyle/>
          <a:p>
            <a:pPr algn="ctr">
              <a:lnSpc>
                <a:spcPts val="4519"/>
              </a:lnSpc>
            </a:pPr>
            <a:r>
              <a:rPr lang="en-US" sz="3228" b="1">
                <a:solidFill>
                  <a:srgbClr val="294069"/>
                </a:solidFill>
                <a:latin typeface="Canva Sans Bold"/>
                <a:ea typeface="Canva Sans Bold"/>
                <a:cs typeface="Canva Sans Bold"/>
                <a:sym typeface="Canva Sans Bold"/>
              </a:rPr>
              <a:t>Hypothesis no: 01 Have you ever felt peer pressure to use drug/nicotine</a:t>
            </a:r>
          </a:p>
        </p:txBody>
      </p:sp>
      <p:sp>
        <p:nvSpPr>
          <p:cNvPr id="12" name="TextBox 12"/>
          <p:cNvSpPr txBox="1"/>
          <p:nvPr/>
        </p:nvSpPr>
        <p:spPr>
          <a:xfrm>
            <a:off x="11374623" y="287201"/>
            <a:ext cx="5611004" cy="1406799"/>
          </a:xfrm>
          <a:prstGeom prst="rect">
            <a:avLst/>
          </a:prstGeom>
        </p:spPr>
        <p:txBody>
          <a:bodyPr lIns="0" tIns="0" rIns="0" bIns="0" rtlCol="0" anchor="t">
            <a:spAutoFit/>
          </a:bodyPr>
          <a:lstStyle/>
          <a:p>
            <a:pPr algn="ctr">
              <a:lnSpc>
                <a:spcPts val="5667"/>
              </a:lnSpc>
            </a:pPr>
            <a:r>
              <a:rPr lang="en-US" sz="4048" b="1">
                <a:solidFill>
                  <a:srgbClr val="294069"/>
                </a:solidFill>
                <a:latin typeface="Canva Sans Bold"/>
                <a:ea typeface="Canva Sans Bold"/>
                <a:cs typeface="Canva Sans Bold"/>
                <a:sym typeface="Canva Sans Bold"/>
              </a:rPr>
              <a:t>Peer pressure to use drugs or nicotine </a:t>
            </a:r>
          </a:p>
        </p:txBody>
      </p:sp>
      <p:sp>
        <p:nvSpPr>
          <p:cNvPr id="13" name="TextBox 13"/>
          <p:cNvSpPr txBox="1"/>
          <p:nvPr/>
        </p:nvSpPr>
        <p:spPr>
          <a:xfrm>
            <a:off x="10216192" y="1893905"/>
            <a:ext cx="5499315" cy="829910"/>
          </a:xfrm>
          <a:prstGeom prst="rect">
            <a:avLst/>
          </a:prstGeom>
        </p:spPr>
        <p:txBody>
          <a:bodyPr lIns="0" tIns="0" rIns="0" bIns="0" rtlCol="0" anchor="t">
            <a:spAutoFit/>
          </a:bodyPr>
          <a:lstStyle/>
          <a:p>
            <a:pPr algn="ctr">
              <a:lnSpc>
                <a:spcPts val="6870"/>
              </a:lnSpc>
            </a:pPr>
            <a:r>
              <a:rPr lang="en-US" sz="4907" b="1">
                <a:solidFill>
                  <a:srgbClr val="294069"/>
                </a:solidFill>
                <a:latin typeface="Canva Sans Bold"/>
                <a:ea typeface="Canva Sans Bold"/>
                <a:cs typeface="Canva Sans Bold"/>
                <a:sym typeface="Canva Sans Bold"/>
              </a:rPr>
              <a:t>Responses</a:t>
            </a:r>
          </a:p>
        </p:txBody>
      </p:sp>
      <p:sp>
        <p:nvSpPr>
          <p:cNvPr id="14" name="TextBox 14"/>
          <p:cNvSpPr txBox="1"/>
          <p:nvPr/>
        </p:nvSpPr>
        <p:spPr>
          <a:xfrm>
            <a:off x="14489963" y="1965024"/>
            <a:ext cx="3677404" cy="758791"/>
          </a:xfrm>
          <a:prstGeom prst="rect">
            <a:avLst/>
          </a:prstGeom>
        </p:spPr>
        <p:txBody>
          <a:bodyPr lIns="0" tIns="0" rIns="0" bIns="0" rtlCol="0" anchor="t">
            <a:spAutoFit/>
          </a:bodyPr>
          <a:lstStyle/>
          <a:p>
            <a:pPr algn="ctr">
              <a:lnSpc>
                <a:spcPts val="6213"/>
              </a:lnSpc>
            </a:pPr>
            <a:r>
              <a:rPr lang="en-US" sz="4438" b="1">
                <a:solidFill>
                  <a:srgbClr val="294069"/>
                </a:solidFill>
                <a:latin typeface="Canva Sans Bold"/>
                <a:ea typeface="Canva Sans Bold"/>
                <a:cs typeface="Canva Sans Bold"/>
                <a:sym typeface="Canva Sans Bold"/>
              </a:rPr>
              <a:t>Frequency</a:t>
            </a:r>
          </a:p>
        </p:txBody>
      </p:sp>
      <p:sp>
        <p:nvSpPr>
          <p:cNvPr id="15" name="TextBox 15"/>
          <p:cNvSpPr txBox="1"/>
          <p:nvPr/>
        </p:nvSpPr>
        <p:spPr>
          <a:xfrm>
            <a:off x="11316318" y="3401366"/>
            <a:ext cx="3173646"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yes, often</a:t>
            </a:r>
          </a:p>
        </p:txBody>
      </p:sp>
      <p:sp>
        <p:nvSpPr>
          <p:cNvPr id="16" name="TextBox 16"/>
          <p:cNvSpPr txBox="1"/>
          <p:nvPr/>
        </p:nvSpPr>
        <p:spPr>
          <a:xfrm>
            <a:off x="11048692" y="4511327"/>
            <a:ext cx="3560877" cy="11976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yes, occasionally</a:t>
            </a:r>
          </a:p>
        </p:txBody>
      </p:sp>
      <p:sp>
        <p:nvSpPr>
          <p:cNvPr id="17" name="TextBox 17"/>
          <p:cNvSpPr txBox="1"/>
          <p:nvPr/>
        </p:nvSpPr>
        <p:spPr>
          <a:xfrm>
            <a:off x="11122702" y="5994748"/>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No, never</a:t>
            </a:r>
          </a:p>
        </p:txBody>
      </p:sp>
      <p:sp>
        <p:nvSpPr>
          <p:cNvPr id="18" name="TextBox 18"/>
          <p:cNvSpPr txBox="1"/>
          <p:nvPr/>
        </p:nvSpPr>
        <p:spPr>
          <a:xfrm>
            <a:off x="14370357" y="3401366"/>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23</a:t>
            </a:r>
          </a:p>
        </p:txBody>
      </p:sp>
      <p:sp>
        <p:nvSpPr>
          <p:cNvPr id="19" name="TextBox 19"/>
          <p:cNvSpPr txBox="1"/>
          <p:nvPr/>
        </p:nvSpPr>
        <p:spPr>
          <a:xfrm>
            <a:off x="14370357" y="4815926"/>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39</a:t>
            </a:r>
          </a:p>
        </p:txBody>
      </p:sp>
      <p:sp>
        <p:nvSpPr>
          <p:cNvPr id="20" name="TextBox 20"/>
          <p:cNvSpPr txBox="1"/>
          <p:nvPr/>
        </p:nvSpPr>
        <p:spPr>
          <a:xfrm>
            <a:off x="14370357" y="5928073"/>
            <a:ext cx="3560877" cy="588472"/>
          </a:xfrm>
          <a:prstGeom prst="rect">
            <a:avLst/>
          </a:prstGeom>
        </p:spPr>
        <p:txBody>
          <a:bodyPr lIns="0" tIns="0" rIns="0" bIns="0" rtlCol="0" anchor="t">
            <a:spAutoFit/>
          </a:bodyPr>
          <a:lstStyle/>
          <a:p>
            <a:pPr algn="ctr">
              <a:lnSpc>
                <a:spcPts val="4817"/>
              </a:lnSpc>
            </a:pPr>
            <a:r>
              <a:rPr lang="en-US" sz="3441" b="1">
                <a:solidFill>
                  <a:srgbClr val="294069"/>
                </a:solidFill>
                <a:latin typeface="Canva Sans Bold"/>
                <a:ea typeface="Canva Sans Bold"/>
                <a:cs typeface="Canva Sans Bold"/>
                <a:sym typeface="Canva Sans Bold"/>
              </a:rPr>
              <a:t>141</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51254" cy="2620098"/>
            <a:chOff x="0" y="0"/>
            <a:chExt cx="1488396" cy="690067"/>
          </a:xfrm>
        </p:grpSpPr>
        <p:sp>
          <p:nvSpPr>
            <p:cNvPr id="3" name="Freeform 3"/>
            <p:cNvSpPr/>
            <p:nvPr/>
          </p:nvSpPr>
          <p:spPr>
            <a:xfrm>
              <a:off x="0" y="0"/>
              <a:ext cx="1488396" cy="690067"/>
            </a:xfrm>
            <a:custGeom>
              <a:avLst/>
              <a:gdLst/>
              <a:ahLst/>
              <a:cxnLst/>
              <a:rect l="l" t="t" r="r" b="b"/>
              <a:pathLst>
                <a:path w="1488396" h="690067">
                  <a:moveTo>
                    <a:pt x="127405" y="0"/>
                  </a:moveTo>
                  <a:lnTo>
                    <a:pt x="1360991" y="0"/>
                  </a:lnTo>
                  <a:cubicBezTo>
                    <a:pt x="1431355" y="0"/>
                    <a:pt x="1488396" y="57041"/>
                    <a:pt x="1488396" y="127405"/>
                  </a:cubicBezTo>
                  <a:lnTo>
                    <a:pt x="1488396" y="562662"/>
                  </a:lnTo>
                  <a:cubicBezTo>
                    <a:pt x="1488396" y="596452"/>
                    <a:pt x="1474973" y="628858"/>
                    <a:pt x="1451080" y="652751"/>
                  </a:cubicBezTo>
                  <a:cubicBezTo>
                    <a:pt x="1427187" y="676644"/>
                    <a:pt x="1394781" y="690067"/>
                    <a:pt x="1360991" y="690067"/>
                  </a:cubicBezTo>
                  <a:lnTo>
                    <a:pt x="127405" y="690067"/>
                  </a:lnTo>
                  <a:cubicBezTo>
                    <a:pt x="57041" y="690067"/>
                    <a:pt x="0" y="633026"/>
                    <a:pt x="0" y="562662"/>
                  </a:cubicBezTo>
                  <a:lnTo>
                    <a:pt x="0" y="127405"/>
                  </a:lnTo>
                  <a:cubicBezTo>
                    <a:pt x="0" y="57041"/>
                    <a:pt x="57041" y="0"/>
                    <a:pt x="127405" y="0"/>
                  </a:cubicBezTo>
                  <a:close/>
                </a:path>
              </a:pathLst>
            </a:custGeom>
            <a:solidFill>
              <a:srgbClr val="A1D4E1"/>
            </a:solidFill>
            <a:ln cap="rnd">
              <a:noFill/>
              <a:prstDash val="solid"/>
              <a:round/>
            </a:ln>
          </p:spPr>
        </p:sp>
        <p:sp>
          <p:nvSpPr>
            <p:cNvPr id="4" name="TextBox 4"/>
            <p:cNvSpPr txBox="1"/>
            <p:nvPr/>
          </p:nvSpPr>
          <p:spPr>
            <a:xfrm>
              <a:off x="0" y="0"/>
              <a:ext cx="1488396" cy="690067"/>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rot="-354750">
            <a:off x="14453359" y="5736962"/>
            <a:ext cx="1627316" cy="4444350"/>
          </a:xfrm>
          <a:custGeom>
            <a:avLst/>
            <a:gdLst/>
            <a:ahLst/>
            <a:cxnLst/>
            <a:rect l="l" t="t" r="r" b="b"/>
            <a:pathLst>
              <a:path w="1627316" h="4444350">
                <a:moveTo>
                  <a:pt x="0" y="0"/>
                </a:moveTo>
                <a:lnTo>
                  <a:pt x="1627315" y="0"/>
                </a:lnTo>
                <a:lnTo>
                  <a:pt x="1627315" y="4444349"/>
                </a:lnTo>
                <a:lnTo>
                  <a:pt x="0" y="4444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24421">
            <a:off x="15838783" y="7864956"/>
            <a:ext cx="2841034" cy="2786689"/>
          </a:xfrm>
          <a:custGeom>
            <a:avLst/>
            <a:gdLst/>
            <a:ahLst/>
            <a:cxnLst/>
            <a:rect l="l" t="t" r="r" b="b"/>
            <a:pathLst>
              <a:path w="2841034" h="2786689">
                <a:moveTo>
                  <a:pt x="0" y="0"/>
                </a:moveTo>
                <a:lnTo>
                  <a:pt x="2841034" y="0"/>
                </a:lnTo>
                <a:lnTo>
                  <a:pt x="2841034" y="2786688"/>
                </a:lnTo>
                <a:lnTo>
                  <a:pt x="0" y="2786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059218"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1</a:t>
            </a:r>
          </a:p>
        </p:txBody>
      </p:sp>
      <p:sp>
        <p:nvSpPr>
          <p:cNvPr id="8" name="TextBox 8"/>
          <p:cNvSpPr txBox="1"/>
          <p:nvPr/>
        </p:nvSpPr>
        <p:spPr>
          <a:xfrm>
            <a:off x="13557643"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3</a:t>
            </a:r>
          </a:p>
        </p:txBody>
      </p:sp>
      <p:pic>
        <p:nvPicPr>
          <p:cNvPr id="9" name="Picture 9"/>
          <p:cNvPicPr>
            <a:picLocks noChangeAspect="1"/>
          </p:cNvPicPr>
          <p:nvPr/>
        </p:nvPicPr>
        <p:blipFill>
          <a:blip r:embed="rId6"/>
          <a:stretch>
            <a:fillRect/>
          </a:stretch>
        </p:blipFill>
        <p:spPr>
          <a:xfrm>
            <a:off x="4827417" y="1620700"/>
            <a:ext cx="9304306" cy="8688255"/>
          </a:xfrm>
          <a:prstGeom prst="rect">
            <a:avLst/>
          </a:prstGeom>
        </p:spPr>
      </p:pic>
      <p:sp>
        <p:nvSpPr>
          <p:cNvPr id="10" name="TextBox 10"/>
          <p:cNvSpPr txBox="1"/>
          <p:nvPr/>
        </p:nvSpPr>
        <p:spPr>
          <a:xfrm>
            <a:off x="-1534521" y="339189"/>
            <a:ext cx="8219742" cy="1245672"/>
          </a:xfrm>
          <a:prstGeom prst="rect">
            <a:avLst/>
          </a:prstGeom>
        </p:spPr>
        <p:txBody>
          <a:bodyPr lIns="0" tIns="0" rIns="0" bIns="0" rtlCol="0" anchor="t">
            <a:spAutoFit/>
          </a:bodyPr>
          <a:lstStyle/>
          <a:p>
            <a:pPr algn="ctr">
              <a:lnSpc>
                <a:spcPts val="10269"/>
              </a:lnSpc>
            </a:pPr>
            <a:r>
              <a:rPr lang="en-US" sz="7335" b="1">
                <a:solidFill>
                  <a:srgbClr val="294069"/>
                </a:solidFill>
                <a:latin typeface="Canva Sans Bold"/>
                <a:ea typeface="Canva Sans Bold"/>
                <a:cs typeface="Canva Sans Bold"/>
                <a:sym typeface="Canva Sans Bold"/>
              </a:rPr>
              <a:t> Results:</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Development of Medicine Education Presentation in Blue Style</dc:title>
  <cp:revision>17</cp:revision>
  <dcterms:created xsi:type="dcterms:W3CDTF">2006-08-16T00:00:00Z</dcterms:created>
  <dcterms:modified xsi:type="dcterms:W3CDTF">2025-06-11T11:45:12Z</dcterms:modified>
  <dc:identifier>DAGp2ttBwzw</dc:identifier>
</cp:coreProperties>
</file>